
<file path=[Content_Types].xml><?xml version="1.0" encoding="utf-8"?>
<Types xmlns="http://schemas.openxmlformats.org/package/2006/content-types">
  <Default Extension="xlsx" ContentType="application/vnd.openxmlformats-officedocument.spreadsheetml.shee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4"/>
  </p:notesMasterIdLst>
  <p:handoutMasterIdLst>
    <p:handoutMasterId r:id="rId106"/>
  </p:handoutMasterIdLst>
  <p:sldIdLst>
    <p:sldId id="389" r:id="rId3"/>
    <p:sldId id="799" r:id="rId5"/>
    <p:sldId id="284" r:id="rId6"/>
    <p:sldId id="456"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453" r:id="rId66"/>
    <p:sldId id="358" r:id="rId67"/>
    <p:sldId id="362" r:id="rId68"/>
    <p:sldId id="369" r:id="rId69"/>
    <p:sldId id="370" r:id="rId70"/>
    <p:sldId id="372" r:id="rId71"/>
    <p:sldId id="373" r:id="rId72"/>
    <p:sldId id="375" r:id="rId73"/>
    <p:sldId id="374" r:id="rId74"/>
    <p:sldId id="377" r:id="rId75"/>
    <p:sldId id="378" r:id="rId76"/>
    <p:sldId id="381" r:id="rId77"/>
    <p:sldId id="379" r:id="rId78"/>
    <p:sldId id="380" r:id="rId79"/>
    <p:sldId id="382" r:id="rId80"/>
    <p:sldId id="383" r:id="rId81"/>
    <p:sldId id="384" r:id="rId82"/>
    <p:sldId id="385" r:id="rId83"/>
    <p:sldId id="387" r:id="rId84"/>
    <p:sldId id="388" r:id="rId85"/>
    <p:sldId id="801" r:id="rId86"/>
    <p:sldId id="390" r:id="rId87"/>
    <p:sldId id="802" r:id="rId88"/>
    <p:sldId id="392" r:id="rId89"/>
    <p:sldId id="394" r:id="rId90"/>
    <p:sldId id="395" r:id="rId91"/>
    <p:sldId id="396" r:id="rId92"/>
    <p:sldId id="397" r:id="rId93"/>
    <p:sldId id="401" r:id="rId94"/>
    <p:sldId id="402" r:id="rId95"/>
    <p:sldId id="403" r:id="rId96"/>
    <p:sldId id="404" r:id="rId97"/>
    <p:sldId id="405" r:id="rId98"/>
    <p:sldId id="406" r:id="rId99"/>
    <p:sldId id="409" r:id="rId100"/>
    <p:sldId id="410" r:id="rId101"/>
    <p:sldId id="412" r:id="rId102"/>
    <p:sldId id="447" r:id="rId103"/>
    <p:sldId id="448" r:id="rId104"/>
    <p:sldId id="449" r:id="rId105"/>
  </p:sldIdLst>
  <p:sldSz cx="12192000" cy="6858000"/>
  <p:notesSz cx="7315200" cy="9601200"/>
  <p:kinsoku lang="ja-JP" invalStChars="、。，．・：；？！゛゜ヽヾゝゞ々ー’”）〕］｝〉》」』】°‰′″℃￠％ぁぃぅぇぉっゃゅょゎァィゥェォッャュョヮヵヶ!%),.:;?]}｡｣､･ｧｨｩｪｫｬｭｮｯｰﾞﾟ" invalEndChars="‘“（〔［｛〈《「『【￥＄$([\{｢￡"/>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D1B5C"/>
    <a:srgbClr val="D0CCD7"/>
    <a:srgbClr val="EAE9EC"/>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8"/>
    <p:restoredTop sz="94771"/>
  </p:normalViewPr>
  <p:slideViewPr>
    <p:cSldViewPr>
      <p:cViewPr varScale="1">
        <p:scale>
          <a:sx n="83" d="100"/>
          <a:sy n="83" d="100"/>
        </p:scale>
        <p:origin x="437"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9" Type="http://schemas.openxmlformats.org/officeDocument/2006/relationships/tableStyles" Target="tableStyles.xml"/><Relationship Id="rId108" Type="http://schemas.openxmlformats.org/officeDocument/2006/relationships/viewProps" Target="viewProps.xml"/><Relationship Id="rId107" Type="http://schemas.openxmlformats.org/officeDocument/2006/relationships/presProps" Target="presProps.xml"/><Relationship Id="rId106" Type="http://schemas.openxmlformats.org/officeDocument/2006/relationships/handoutMaster" Target="handoutMasters/handoutMaster1.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en-US" dirty="0">
                <a:solidFill>
                  <a:schemeClr val="tx1"/>
                </a:solidFill>
              </a:rPr>
              <a:t>Financing Structure</a:t>
            </a:r>
            <a:endParaRPr lang="en-US" dirty="0">
              <a:solidFill>
                <a:schemeClr val="tx1"/>
              </a:solidFill>
            </a:endParaRPr>
          </a:p>
        </c:rich>
      </c:tx>
      <c:layout>
        <c:manualLayout>
          <c:xMode val="edge"/>
          <c:yMode val="edge"/>
          <c:x val="0.307157229443642"/>
          <c:y val="0.146055820186646"/>
        </c:manualLayout>
      </c:layout>
      <c:overlay val="0"/>
      <c:spPr>
        <a:noFill/>
        <a:ln>
          <a:noFill/>
        </a:ln>
        <a:effectLst/>
      </c:spPr>
    </c:title>
    <c:autoTitleDeleted val="0"/>
    <c:plotArea>
      <c:layout/>
      <c:pieChart>
        <c:varyColors val="1"/>
        <c:ser>
          <c:idx val="0"/>
          <c:order val="0"/>
          <c:tx>
            <c:strRef>
              <c:f>Sheet1!$B$1</c:f>
              <c:strCache>
                <c:ptCount val="1"/>
                <c:pt idx="0">
                  <c:v>Financing Structure</c:v>
                </c:pt>
              </c:strCache>
            </c:strRef>
          </c:tx>
          <c:spPr/>
          <c:explosion val="0"/>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Lbls>
            <c:dLbl>
              <c:idx val="0"/>
              <c:layout>
                <c:manualLayout>
                  <c:x val="-0.0858760247561647"/>
                  <c:y val="0.0471842104349518"/>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06978849865989"/>
                  <c:y val="-0.105816367625819"/>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bg1"/>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Debt</c:v>
                </c:pt>
                <c:pt idx="1">
                  <c:v>Equity</c:v>
                </c:pt>
              </c:strCache>
            </c:strRef>
          </c:cat>
          <c:val>
            <c:numRef>
              <c:f>Sheet1!$B$2:$B$3</c:f>
              <c:numCache>
                <c:formatCode>General</c:formatCode>
                <c:ptCount val="2"/>
                <c:pt idx="0">
                  <c:v>40</c:v>
                </c:pt>
                <c:pt idx="1">
                  <c:v>60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377149645409769"/>
          <c:y val="0.935322290578825"/>
          <c:w val="0.242835479699786"/>
          <c:h val="0.0530110369681146"/>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11768" y="9183544"/>
            <a:ext cx="428820" cy="32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p>
            <a:pPr algn="r" defTabSz="967105"/>
            <a:fld id="{E9513696-CA43-4325-9F5E-B91E9C58B1AB}" type="slidenum">
              <a:rPr lang="en-US" sz="1500">
                <a:latin typeface="Arial" panose="020B0604020202020204" pitchFamily="34" charset="0"/>
              </a:rPr>
            </a:fld>
            <a:endParaRPr lang="en-US" sz="1500" dirty="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725" y="4560888"/>
            <a:ext cx="5365750" cy="4319587"/>
          </a:xfrm>
          <a:prstGeom prst="rect">
            <a:avLst/>
          </a:prstGeom>
          <a:noFill/>
          <a:ln w="12700">
            <a:noFill/>
            <a:miter lim="800000"/>
          </a:ln>
          <a:effectLst/>
        </p:spPr>
        <p:txBody>
          <a:bodyPr vert="horz" wrap="square" lIns="95655" tIns="46988" rIns="95655" bIns="46988" numCol="1" anchor="t" anchorCtr="0" compatLnSpc="1"/>
          <a:lstStyle/>
          <a:p>
            <a:pPr lvl="0"/>
            <a:r>
              <a:rPr lang="en-US" noProof="0" dirty="0"/>
              <a:t>Click to edit Master notes styles</a:t>
            </a:r>
            <a:endParaRPr lang="en-US" noProof="0" dirty="0"/>
          </a:p>
          <a:p>
            <a:pPr lvl="1"/>
            <a:r>
              <a:rPr lang="en-US" noProof="0" dirty="0"/>
              <a:t>Second Level</a:t>
            </a:r>
            <a:endParaRPr lang="en-US" noProof="0" dirty="0"/>
          </a:p>
          <a:p>
            <a:pPr lvl="2"/>
            <a:r>
              <a:rPr lang="en-US" noProof="0" dirty="0"/>
              <a:t>Third Level</a:t>
            </a:r>
            <a:endParaRPr lang="en-US" noProof="0" dirty="0"/>
          </a:p>
          <a:p>
            <a:pPr lvl="3"/>
            <a:r>
              <a:rPr lang="en-US" noProof="0" dirty="0"/>
              <a:t>Fourth Level</a:t>
            </a:r>
            <a:endParaRPr lang="en-US" noProof="0" dirty="0"/>
          </a:p>
          <a:p>
            <a:pPr lvl="4"/>
            <a:r>
              <a:rPr lang="en-US" noProof="0" dirty="0"/>
              <a:t>Fifth Level</a:t>
            </a:r>
            <a:endParaRPr lang="en-US" noProof="0" dirty="0"/>
          </a:p>
        </p:txBody>
      </p:sp>
      <p:sp>
        <p:nvSpPr>
          <p:cNvPr id="28675" name="Rectangle 3"/>
          <p:cNvSpPr>
            <a:spLocks noGrp="1" noRot="1" noChangeAspect="1" noChangeArrowheads="1" noTextEdit="1"/>
          </p:cNvSpPr>
          <p:nvPr>
            <p:ph type="sldImg" idx="2"/>
          </p:nvPr>
        </p:nvSpPr>
        <p:spPr bwMode="auto">
          <a:xfrm>
            <a:off x="469900" y="727075"/>
            <a:ext cx="6375400" cy="3586163"/>
          </a:xfrm>
          <a:prstGeom prst="rect">
            <a:avLst/>
          </a:prstGeom>
          <a:noFill/>
          <a:ln w="12700">
            <a:solidFill>
              <a:schemeClr val="tx1"/>
            </a:solidFill>
            <a:miter lim="800000"/>
          </a:ln>
          <a:extLst>
            <a:ext uri="{909E8E84-426E-40DD-AFC4-6F175D3DCCD1}">
              <a14:hiddenFill xmlns:a14="http://schemas.microsoft.com/office/drawing/2010/main">
                <a:solidFill>
                  <a:srgbClr val="FFFFFF"/>
                </a:solidFill>
              </a14:hiddenFill>
            </a:ext>
          </a:extLst>
        </p:spPr>
      </p:sp>
      <p:sp>
        <p:nvSpPr>
          <p:cNvPr id="28676" name="Rectangle 4"/>
          <p:cNvSpPr>
            <a:spLocks noChangeArrowheads="1"/>
          </p:cNvSpPr>
          <p:nvPr/>
        </p:nvSpPr>
        <p:spPr bwMode="auto">
          <a:xfrm>
            <a:off x="6811768" y="9183544"/>
            <a:ext cx="428820" cy="32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p>
            <a:pPr algn="r" defTabSz="967105"/>
            <a:fld id="{23E09036-710B-405F-A140-37A15B45B9E7}" type="slidenum">
              <a:rPr lang="en-US" sz="1500" b="0" i="0">
                <a:latin typeface="Arial" panose="020B0604020202020204" pitchFamily="34" charset="0"/>
              </a:rPr>
            </a:fld>
            <a:endParaRPr lang="en-US" sz="1500" b="0" i="0" dirty="0">
              <a:latin typeface="Arial" panose="020B060402020202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p:sp>
      <p:sp>
        <p:nvSpPr>
          <p:cNvPr id="1003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Verdana" panose="020B0604030504040204" pitchFamily="34" charset="0"/>
              <a:cs typeface="Verdana" panose="020B0604030504040204" pitchFamily="34" charset="0"/>
            </a:endParaRPr>
          </a:p>
        </p:txBody>
      </p:sp>
      <p:sp>
        <p:nvSpPr>
          <p:cNvPr id="1003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panose="020B0604030504040204" pitchFamily="34" charset="0"/>
                <a:ea typeface="MS PGothic" panose="020B0600070205080204" pitchFamily="34" charset="-128"/>
              </a:defRPr>
            </a:lvl1pPr>
            <a:lvl2pPr marL="720725" indent="-277495" eaLnBrk="0" hangingPunct="0">
              <a:defRPr sz="2300">
                <a:solidFill>
                  <a:schemeClr val="tx1"/>
                </a:solidFill>
                <a:latin typeface="Tahoma" panose="020B0604030504040204" pitchFamily="34" charset="0"/>
                <a:ea typeface="MS PGothic" panose="020B0600070205080204" pitchFamily="34" charset="-128"/>
              </a:defRPr>
            </a:lvl2pPr>
            <a:lvl3pPr marL="1109345" indent="-221615" eaLnBrk="0" hangingPunct="0">
              <a:defRPr sz="2300">
                <a:solidFill>
                  <a:schemeClr val="tx1"/>
                </a:solidFill>
                <a:latin typeface="Tahoma" panose="020B0604030504040204" pitchFamily="34" charset="0"/>
                <a:ea typeface="MS PGothic" panose="020B0600070205080204" pitchFamily="34" charset="-128"/>
              </a:defRPr>
            </a:lvl3pPr>
            <a:lvl4pPr marL="1552575" indent="-221615" eaLnBrk="0" hangingPunct="0">
              <a:defRPr sz="2300">
                <a:solidFill>
                  <a:schemeClr val="tx1"/>
                </a:solidFill>
                <a:latin typeface="Tahoma" panose="020B0604030504040204" pitchFamily="34" charset="0"/>
                <a:ea typeface="MS PGothic" panose="020B0600070205080204" pitchFamily="34" charset="-128"/>
              </a:defRPr>
            </a:lvl4pPr>
            <a:lvl5pPr marL="1996440" indent="-221615" eaLnBrk="0" hangingPunct="0">
              <a:defRPr sz="2300">
                <a:solidFill>
                  <a:schemeClr val="tx1"/>
                </a:solidFill>
                <a:latin typeface="Tahoma" panose="020B0604030504040204" pitchFamily="34" charset="0"/>
                <a:ea typeface="MS PGothic" panose="020B0600070205080204" pitchFamily="34" charset="-128"/>
              </a:defRPr>
            </a:lvl5pPr>
            <a:lvl6pPr marL="2439670" indent="-221615" eaLnBrk="0" fontAlgn="base" hangingPunct="0">
              <a:spcBef>
                <a:spcPct val="0"/>
              </a:spcBef>
              <a:spcAft>
                <a:spcPct val="0"/>
              </a:spcAft>
              <a:defRPr sz="2300">
                <a:solidFill>
                  <a:schemeClr val="tx1"/>
                </a:solidFill>
                <a:latin typeface="Tahoma" panose="020B0604030504040204" pitchFamily="34" charset="0"/>
                <a:ea typeface="MS PGothic" panose="020B0600070205080204" pitchFamily="34" charset="-128"/>
              </a:defRPr>
            </a:lvl6pPr>
            <a:lvl7pPr marL="2883535" indent="-221615" eaLnBrk="0" fontAlgn="base" hangingPunct="0">
              <a:spcBef>
                <a:spcPct val="0"/>
              </a:spcBef>
              <a:spcAft>
                <a:spcPct val="0"/>
              </a:spcAft>
              <a:defRPr sz="2300">
                <a:solidFill>
                  <a:schemeClr val="tx1"/>
                </a:solidFill>
                <a:latin typeface="Tahoma" panose="020B0604030504040204" pitchFamily="34" charset="0"/>
                <a:ea typeface="MS PGothic" panose="020B0600070205080204" pitchFamily="34" charset="-128"/>
              </a:defRPr>
            </a:lvl7pPr>
            <a:lvl8pPr marL="3327400" indent="-221615" eaLnBrk="0" fontAlgn="base" hangingPunct="0">
              <a:spcBef>
                <a:spcPct val="0"/>
              </a:spcBef>
              <a:spcAft>
                <a:spcPct val="0"/>
              </a:spcAft>
              <a:defRPr sz="2300">
                <a:solidFill>
                  <a:schemeClr val="tx1"/>
                </a:solidFill>
                <a:latin typeface="Tahoma" panose="020B0604030504040204" pitchFamily="34" charset="0"/>
                <a:ea typeface="MS PGothic" panose="020B0600070205080204" pitchFamily="34" charset="-128"/>
              </a:defRPr>
            </a:lvl8pPr>
            <a:lvl9pPr marL="3770630" indent="-221615" eaLnBrk="0" fontAlgn="base" hangingPunct="0">
              <a:spcBef>
                <a:spcPct val="0"/>
              </a:spcBef>
              <a:spcAft>
                <a:spcPct val="0"/>
              </a:spcAft>
              <a:defRPr sz="2300">
                <a:solidFill>
                  <a:schemeClr val="tx1"/>
                </a:solidFill>
                <a:latin typeface="Tahoma" panose="020B0604030504040204" pitchFamily="34" charset="0"/>
                <a:ea typeface="MS PGothic" panose="020B0600070205080204" pitchFamily="34" charset="-128"/>
              </a:defRPr>
            </a:lvl9pPr>
          </a:lstStyle>
          <a:p>
            <a:pPr eaLnBrk="1" hangingPunct="1"/>
            <a:fld id="{E17FECEA-9332-474C-9EB7-DDEE6256553C}" type="slidenum">
              <a:rPr lang="en-US" altLang="en-US" sz="1200">
                <a:latin typeface="Verdana" panose="020B0604030504040204" pitchFamily="34" charset="0"/>
              </a:rPr>
            </a:fld>
            <a:endParaRPr lang="en-US" altLang="en-US" sz="1200">
              <a:latin typeface="Verdan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p:sp>
      <p:sp>
        <p:nvSpPr>
          <p:cNvPr id="1013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Verdana" panose="020B0604030504040204" pitchFamily="34" charset="0"/>
              <a:cs typeface="Verdana" panose="020B0604030504040204" pitchFamily="34" charset="0"/>
            </a:endParaRPr>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panose="020B0604030504040204" pitchFamily="34" charset="0"/>
                <a:ea typeface="MS PGothic" panose="020B0600070205080204" pitchFamily="34" charset="-128"/>
              </a:defRPr>
            </a:lvl1pPr>
            <a:lvl2pPr marL="720725" indent="-277495" eaLnBrk="0" hangingPunct="0">
              <a:defRPr sz="2300">
                <a:solidFill>
                  <a:schemeClr val="tx1"/>
                </a:solidFill>
                <a:latin typeface="Tahoma" panose="020B0604030504040204" pitchFamily="34" charset="0"/>
                <a:ea typeface="MS PGothic" panose="020B0600070205080204" pitchFamily="34" charset="-128"/>
              </a:defRPr>
            </a:lvl2pPr>
            <a:lvl3pPr marL="1109345" indent="-221615" eaLnBrk="0" hangingPunct="0">
              <a:defRPr sz="2300">
                <a:solidFill>
                  <a:schemeClr val="tx1"/>
                </a:solidFill>
                <a:latin typeface="Tahoma" panose="020B0604030504040204" pitchFamily="34" charset="0"/>
                <a:ea typeface="MS PGothic" panose="020B0600070205080204" pitchFamily="34" charset="-128"/>
              </a:defRPr>
            </a:lvl3pPr>
            <a:lvl4pPr marL="1552575" indent="-221615" eaLnBrk="0" hangingPunct="0">
              <a:defRPr sz="2300">
                <a:solidFill>
                  <a:schemeClr val="tx1"/>
                </a:solidFill>
                <a:latin typeface="Tahoma" panose="020B0604030504040204" pitchFamily="34" charset="0"/>
                <a:ea typeface="MS PGothic" panose="020B0600070205080204" pitchFamily="34" charset="-128"/>
              </a:defRPr>
            </a:lvl4pPr>
            <a:lvl5pPr marL="1996440" indent="-221615" eaLnBrk="0" hangingPunct="0">
              <a:defRPr sz="2300">
                <a:solidFill>
                  <a:schemeClr val="tx1"/>
                </a:solidFill>
                <a:latin typeface="Tahoma" panose="020B0604030504040204" pitchFamily="34" charset="0"/>
                <a:ea typeface="MS PGothic" panose="020B0600070205080204" pitchFamily="34" charset="-128"/>
              </a:defRPr>
            </a:lvl5pPr>
            <a:lvl6pPr marL="2439670" indent="-221615" eaLnBrk="0" fontAlgn="base" hangingPunct="0">
              <a:spcBef>
                <a:spcPct val="0"/>
              </a:spcBef>
              <a:spcAft>
                <a:spcPct val="0"/>
              </a:spcAft>
              <a:defRPr sz="2300">
                <a:solidFill>
                  <a:schemeClr val="tx1"/>
                </a:solidFill>
                <a:latin typeface="Tahoma" panose="020B0604030504040204" pitchFamily="34" charset="0"/>
                <a:ea typeface="MS PGothic" panose="020B0600070205080204" pitchFamily="34" charset="-128"/>
              </a:defRPr>
            </a:lvl6pPr>
            <a:lvl7pPr marL="2883535" indent="-221615" eaLnBrk="0" fontAlgn="base" hangingPunct="0">
              <a:spcBef>
                <a:spcPct val="0"/>
              </a:spcBef>
              <a:spcAft>
                <a:spcPct val="0"/>
              </a:spcAft>
              <a:defRPr sz="2300">
                <a:solidFill>
                  <a:schemeClr val="tx1"/>
                </a:solidFill>
                <a:latin typeface="Tahoma" panose="020B0604030504040204" pitchFamily="34" charset="0"/>
                <a:ea typeface="MS PGothic" panose="020B0600070205080204" pitchFamily="34" charset="-128"/>
              </a:defRPr>
            </a:lvl7pPr>
            <a:lvl8pPr marL="3327400" indent="-221615" eaLnBrk="0" fontAlgn="base" hangingPunct="0">
              <a:spcBef>
                <a:spcPct val="0"/>
              </a:spcBef>
              <a:spcAft>
                <a:spcPct val="0"/>
              </a:spcAft>
              <a:defRPr sz="2300">
                <a:solidFill>
                  <a:schemeClr val="tx1"/>
                </a:solidFill>
                <a:latin typeface="Tahoma" panose="020B0604030504040204" pitchFamily="34" charset="0"/>
                <a:ea typeface="MS PGothic" panose="020B0600070205080204" pitchFamily="34" charset="-128"/>
              </a:defRPr>
            </a:lvl8pPr>
            <a:lvl9pPr marL="3770630" indent="-221615" eaLnBrk="0" fontAlgn="base" hangingPunct="0">
              <a:spcBef>
                <a:spcPct val="0"/>
              </a:spcBef>
              <a:spcAft>
                <a:spcPct val="0"/>
              </a:spcAft>
              <a:defRPr sz="2300">
                <a:solidFill>
                  <a:schemeClr val="tx1"/>
                </a:solidFill>
                <a:latin typeface="Tahoma" panose="020B0604030504040204" pitchFamily="34" charset="0"/>
                <a:ea typeface="MS PGothic" panose="020B0600070205080204" pitchFamily="34" charset="-128"/>
              </a:defRPr>
            </a:lvl9pPr>
          </a:lstStyle>
          <a:p>
            <a:pPr eaLnBrk="1" hangingPunct="1"/>
            <a:fld id="{20A3682F-19C9-46FD-A84F-090E467C30FD}" type="slidenum">
              <a:rPr lang="en-US" altLang="en-US" sz="1200">
                <a:latin typeface="Verdana" panose="020B0604030504040204" pitchFamily="34" charset="0"/>
              </a:rPr>
            </a:fld>
            <a:endParaRPr lang="en-US" altLang="en-US" sz="1200">
              <a:latin typeface="Verdan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Thank You">
    <p:spTree>
      <p:nvGrpSpPr>
        <p:cNvPr id="1" name=""/>
        <p:cNvGrpSpPr/>
        <p:nvPr/>
      </p:nvGrpSpPr>
      <p:grpSpPr>
        <a:xfrm>
          <a:off x="0" y="0"/>
          <a:ext cx="0" cy="0"/>
          <a:chOff x="0" y="0"/>
          <a:chExt cx="0" cy="0"/>
        </a:xfrm>
      </p:grpSpPr>
      <p:sp>
        <p:nvSpPr>
          <p:cNvPr id="17" name="Rectangle 16"/>
          <p:cNvSpPr/>
          <p:nvPr/>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AU" sz="1350"/>
          </a:p>
        </p:txBody>
      </p:sp>
      <p:sp>
        <p:nvSpPr>
          <p:cNvPr id="2" name="Title 1"/>
          <p:cNvSpPr>
            <a:spLocks noGrp="1"/>
          </p:cNvSpPr>
          <p:nvPr>
            <p:ph type="title"/>
          </p:nvPr>
        </p:nvSpPr>
        <p:spPr bwMode="white">
          <a:xfrm>
            <a:off x="694800" y="1082190"/>
            <a:ext cx="10744005" cy="720081"/>
          </a:xfrm>
          <a:prstGeom prst="rect">
            <a:avLst/>
          </a:prstGeom>
        </p:spPr>
        <p:txBody>
          <a:bodyPr anchor="b">
            <a:noAutofit/>
          </a:bodyPr>
          <a:lstStyle>
            <a:lvl1pPr>
              <a:lnSpc>
                <a:spcPts val="3780"/>
              </a:lnSpc>
              <a:defRPr sz="3150">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hasCustomPrompt="1"/>
          </p:nvPr>
        </p:nvSpPr>
        <p:spPr bwMode="white">
          <a:xfrm>
            <a:off x="694802" y="1876348"/>
            <a:ext cx="3254263" cy="832577"/>
          </a:xfrm>
          <a:prstGeom prst="rect">
            <a:avLst/>
          </a:prstGeom>
        </p:spPr>
        <p:txBody>
          <a:bodyPr>
            <a:normAutofit/>
          </a:bodyPr>
          <a:lstStyle>
            <a:lvl1pPr marL="0" indent="0">
              <a:lnSpc>
                <a:spcPct val="100000"/>
              </a:lnSpc>
              <a:spcBef>
                <a:spcPts val="0"/>
              </a:spcBef>
              <a:spcAft>
                <a:spcPts val="0"/>
              </a:spcAft>
              <a:buNone/>
              <a:defRPr sz="900">
                <a:solidFill>
                  <a:schemeClr val="bg1"/>
                </a:solidFill>
              </a:defRPr>
            </a:lvl1pPr>
          </a:lstStyle>
          <a:p>
            <a:pPr lvl="0"/>
            <a:r>
              <a:rPr lang="en-US" dirty="0"/>
              <a:t>Click to edit </a:t>
            </a:r>
            <a:br>
              <a:rPr lang="en-US" dirty="0"/>
            </a:br>
            <a:r>
              <a:rPr lang="en-US" dirty="0"/>
              <a:t>Master text styles</a:t>
            </a:r>
            <a:endParaRPr lang="en-US" dirty="0"/>
          </a:p>
        </p:txBody>
      </p:sp>
      <p:sp>
        <p:nvSpPr>
          <p:cNvPr id="11" name="Text Placeholder 6"/>
          <p:cNvSpPr>
            <a:spLocks noGrp="1"/>
          </p:cNvSpPr>
          <p:nvPr>
            <p:ph type="body" sz="quarter" idx="11"/>
          </p:nvPr>
        </p:nvSpPr>
        <p:spPr bwMode="white">
          <a:xfrm>
            <a:off x="1087509" y="2852941"/>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5" name="Text Placeholder 6"/>
          <p:cNvSpPr>
            <a:spLocks noGrp="1"/>
          </p:cNvSpPr>
          <p:nvPr>
            <p:ph type="body" sz="quarter" idx="12"/>
          </p:nvPr>
        </p:nvSpPr>
        <p:spPr bwMode="white">
          <a:xfrm>
            <a:off x="1087509" y="3125023"/>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20" name="Right Triangle 3"/>
          <p:cNvSpPr/>
          <p:nvPr/>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1" fmla="*/ 0 w 2555875"/>
              <a:gd name="connsiteY0-2" fmla="*/ 2781300 h 2781300"/>
              <a:gd name="connsiteX1-3" fmla="*/ 0 w 2555875"/>
              <a:gd name="connsiteY1-4" fmla="*/ 0 h 2781300"/>
              <a:gd name="connsiteX2-5" fmla="*/ 2555875 w 2555875"/>
              <a:gd name="connsiteY2-6" fmla="*/ 2781300 h 2781300"/>
              <a:gd name="connsiteX3-7" fmla="*/ 0 w 2555875"/>
              <a:gd name="connsiteY3-8" fmla="*/ 2781300 h 2781300"/>
              <a:gd name="connsiteX0-9" fmla="*/ 0 w 2555875"/>
              <a:gd name="connsiteY0-10" fmla="*/ 2781300 h 2781300"/>
              <a:gd name="connsiteX1-11" fmla="*/ 0 w 2555875"/>
              <a:gd name="connsiteY1-12" fmla="*/ 0 h 2781300"/>
              <a:gd name="connsiteX2-13" fmla="*/ 2555875 w 2555875"/>
              <a:gd name="connsiteY2-14" fmla="*/ 2781300 h 2781300"/>
              <a:gd name="connsiteX3-15" fmla="*/ 0 w 2555875"/>
              <a:gd name="connsiteY3-16" fmla="*/ 2781300 h 2781300"/>
              <a:gd name="connsiteX0-17" fmla="*/ 0 w 2555875"/>
              <a:gd name="connsiteY0-18" fmla="*/ 2781300 h 2781300"/>
              <a:gd name="connsiteX1-19" fmla="*/ 0 w 2555875"/>
              <a:gd name="connsiteY1-20" fmla="*/ 0 h 2781300"/>
              <a:gd name="connsiteX2-21" fmla="*/ 2555875 w 2555875"/>
              <a:gd name="connsiteY2-22" fmla="*/ 2781300 h 2781300"/>
              <a:gd name="connsiteX3-23" fmla="*/ 0 w 2555875"/>
              <a:gd name="connsiteY3-24" fmla="*/ 2781300 h 2781300"/>
              <a:gd name="connsiteX0-25" fmla="*/ 0 w 2555875"/>
              <a:gd name="connsiteY0-26" fmla="*/ 2781300 h 2781300"/>
              <a:gd name="connsiteX1-27" fmla="*/ 0 w 2555875"/>
              <a:gd name="connsiteY1-28" fmla="*/ 0 h 2781300"/>
              <a:gd name="connsiteX2-29" fmla="*/ 2555875 w 2555875"/>
              <a:gd name="connsiteY2-30" fmla="*/ 2781300 h 2781300"/>
              <a:gd name="connsiteX3-31" fmla="*/ 0 w 2555875"/>
              <a:gd name="connsiteY3-32" fmla="*/ 2781300 h 2781300"/>
              <a:gd name="connsiteX0-33" fmla="*/ 0 w 2555875"/>
              <a:gd name="connsiteY0-34" fmla="*/ 2781300 h 2781300"/>
              <a:gd name="connsiteX1-35" fmla="*/ 0 w 2555875"/>
              <a:gd name="connsiteY1-36" fmla="*/ 0 h 2781300"/>
              <a:gd name="connsiteX2-37" fmla="*/ 2555875 w 2555875"/>
              <a:gd name="connsiteY2-38" fmla="*/ 2781300 h 2781300"/>
              <a:gd name="connsiteX3-39" fmla="*/ 0 w 2555875"/>
              <a:gd name="connsiteY3-40" fmla="*/ 2781300 h 2781300"/>
              <a:gd name="connsiteX0-41" fmla="*/ 0 w 2555875"/>
              <a:gd name="connsiteY0-42" fmla="*/ 2781300 h 2781300"/>
              <a:gd name="connsiteX1-43" fmla="*/ 0 w 2555875"/>
              <a:gd name="connsiteY1-44" fmla="*/ 0 h 2781300"/>
              <a:gd name="connsiteX2-45" fmla="*/ 2555875 w 2555875"/>
              <a:gd name="connsiteY2-46" fmla="*/ 2781300 h 2781300"/>
              <a:gd name="connsiteX3-47" fmla="*/ 0 w 2555875"/>
              <a:gd name="connsiteY3-48" fmla="*/ 2781300 h 2781300"/>
              <a:gd name="connsiteX0-49" fmla="*/ 0 w 2555875"/>
              <a:gd name="connsiteY0-50" fmla="*/ 2781300 h 2781300"/>
              <a:gd name="connsiteX1-51" fmla="*/ 0 w 2555875"/>
              <a:gd name="connsiteY1-52" fmla="*/ 0 h 2781300"/>
              <a:gd name="connsiteX2-53" fmla="*/ 2555875 w 2555875"/>
              <a:gd name="connsiteY2-54" fmla="*/ 2781300 h 2781300"/>
              <a:gd name="connsiteX3-55" fmla="*/ 0 w 2555875"/>
              <a:gd name="connsiteY3-56" fmla="*/ 2781300 h 2781300"/>
              <a:gd name="connsiteX0-57" fmla="*/ 0 w 2555875"/>
              <a:gd name="connsiteY0-58" fmla="*/ 2781300 h 2781300"/>
              <a:gd name="connsiteX1-59" fmla="*/ 0 w 2555875"/>
              <a:gd name="connsiteY1-60" fmla="*/ 0 h 2781300"/>
              <a:gd name="connsiteX2-61" fmla="*/ 2555875 w 2555875"/>
              <a:gd name="connsiteY2-62" fmla="*/ 2781300 h 2781300"/>
              <a:gd name="connsiteX3-63" fmla="*/ 0 w 2555875"/>
              <a:gd name="connsiteY3-64" fmla="*/ 2781300 h 2781300"/>
              <a:gd name="connsiteX0-65" fmla="*/ 0 w 2555875"/>
              <a:gd name="connsiteY0-66" fmla="*/ 2781300 h 2781300"/>
              <a:gd name="connsiteX1-67" fmla="*/ 0 w 2555875"/>
              <a:gd name="connsiteY1-68" fmla="*/ 0 h 2781300"/>
              <a:gd name="connsiteX2-69" fmla="*/ 2555875 w 2555875"/>
              <a:gd name="connsiteY2-70" fmla="*/ 2781300 h 2781300"/>
              <a:gd name="connsiteX3-71" fmla="*/ 0 w 2555875"/>
              <a:gd name="connsiteY3-72" fmla="*/ 2781300 h 2781300"/>
              <a:gd name="connsiteX0-73" fmla="*/ 0 w 2555875"/>
              <a:gd name="connsiteY0-74" fmla="*/ 2781300 h 2781300"/>
              <a:gd name="connsiteX1-75" fmla="*/ 0 w 2555875"/>
              <a:gd name="connsiteY1-76" fmla="*/ 0 h 2781300"/>
              <a:gd name="connsiteX2-77" fmla="*/ 2555875 w 2555875"/>
              <a:gd name="connsiteY2-78" fmla="*/ 2781300 h 2781300"/>
              <a:gd name="connsiteX3-79" fmla="*/ 0 w 2555875"/>
              <a:gd name="connsiteY3-80" fmla="*/ 2781300 h 2781300"/>
            </a:gdLst>
            <a:ahLst/>
            <a:cxnLst>
              <a:cxn ang="0">
                <a:pos x="connsiteX0-1" y="connsiteY0-2"/>
              </a:cxn>
              <a:cxn ang="0">
                <a:pos x="connsiteX1-3" y="connsiteY1-4"/>
              </a:cxn>
              <a:cxn ang="0">
                <a:pos x="connsiteX2-5" y="connsiteY2-6"/>
              </a:cxn>
              <a:cxn ang="0">
                <a:pos x="connsiteX3-7" y="connsiteY3-8"/>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Text Placeholder 6"/>
          <p:cNvSpPr>
            <a:spLocks noGrp="1"/>
          </p:cNvSpPr>
          <p:nvPr>
            <p:ph type="body" sz="quarter" idx="13"/>
          </p:nvPr>
        </p:nvSpPr>
        <p:spPr bwMode="white">
          <a:xfrm>
            <a:off x="1087509" y="3415096"/>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6" name="Text Placeholder 6"/>
          <p:cNvSpPr>
            <a:spLocks noGrp="1"/>
          </p:cNvSpPr>
          <p:nvPr>
            <p:ph type="body" sz="quarter" idx="14"/>
          </p:nvPr>
        </p:nvSpPr>
        <p:spPr bwMode="white">
          <a:xfrm>
            <a:off x="1087509" y="3687178"/>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8" name="Text Placeholder 6"/>
          <p:cNvSpPr>
            <a:spLocks noGrp="1"/>
          </p:cNvSpPr>
          <p:nvPr>
            <p:ph type="body" sz="quarter" idx="15"/>
          </p:nvPr>
        </p:nvSpPr>
        <p:spPr bwMode="white">
          <a:xfrm>
            <a:off x="1087509" y="3957495"/>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9" name="Graphic 1"/>
          <p:cNvSpPr/>
          <p:nvPr/>
        </p:nvSpPr>
        <p:spPr bwMode="white">
          <a:xfrm>
            <a:off x="9912424" y="5571761"/>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800"/>
          </a:p>
        </p:txBody>
      </p:sp>
      <p:pic>
        <p:nvPicPr>
          <p:cNvPr id="22" name="Picture 21"/>
          <p:cNvPicPr>
            <a:picLocks noChangeAspect="1"/>
          </p:cNvPicPr>
          <p:nvPr/>
        </p:nvPicPr>
        <p:blipFill>
          <a:blip r:embed="rId2"/>
          <a:stretch>
            <a:fillRect/>
          </a:stretch>
        </p:blipFill>
        <p:spPr>
          <a:xfrm>
            <a:off x="695325" y="207631"/>
            <a:ext cx="3204000" cy="4724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052736"/>
            <a:ext cx="10801351" cy="469056"/>
          </a:xfrm>
          <a:prstGeom prst="rect">
            <a:avLst/>
          </a:prstGeom>
        </p:spPr>
        <p:txBody>
          <a:bodyPr/>
          <a:lstStyle>
            <a:lvl1pPr>
              <a:defRPr sz="3200">
                <a:solidFill>
                  <a:schemeClr val="accent1"/>
                </a:solidFill>
              </a:defRPr>
            </a:lvl1pPr>
          </a:lstStyle>
          <a:p>
            <a:r>
              <a:rPr lang="en-US" dirty="0"/>
              <a:t>CLICK TO EDIT MASTER TITLE STYLE</a:t>
            </a:r>
            <a:endParaRPr lang="en-US" dirty="0"/>
          </a:p>
        </p:txBody>
      </p:sp>
      <p:sp>
        <p:nvSpPr>
          <p:cNvPr id="3" name="Content Placeholder 2"/>
          <p:cNvSpPr>
            <a:spLocks noGrp="1"/>
          </p:cNvSpPr>
          <p:nvPr>
            <p:ph idx="1"/>
          </p:nvPr>
        </p:nvSpPr>
        <p:spPr>
          <a:xfrm>
            <a:off x="695327" y="1700214"/>
            <a:ext cx="10801349" cy="4608515"/>
          </a:xfrm>
          <a:prstGeom prst="rect">
            <a:avLst/>
          </a:prstGeom>
        </p:spPr>
        <p:txBody>
          <a:bodyPr/>
          <a:lstStyle>
            <a:lvl1pPr marL="342900" indent="-342900">
              <a:buFont typeface="Arial" panose="020B0604020202020204" pitchFamily="34" charset="0"/>
              <a:buChar char="•"/>
              <a:defRPr sz="2400"/>
            </a:lvl1pPr>
            <a:lvl2pPr marL="343535" indent="-342900">
              <a:buFont typeface="Arial" panose="020B0604020202020204" pitchFamily="34" charset="0"/>
              <a:buChar char="•"/>
              <a:defRPr sz="2400"/>
            </a:lvl2pPr>
            <a:lvl3pPr marL="478155" indent="-342900">
              <a:buClr>
                <a:schemeClr val="tx1"/>
              </a:buClr>
              <a:buFont typeface="Arial" panose="020B0604020202020204" pitchFamily="34" charset="0"/>
              <a:buChar char="•"/>
              <a:defRPr sz="2000"/>
            </a:lvl3pPr>
            <a:lvl4pPr marL="613410" indent="-342900">
              <a:buFont typeface="Arial" panose="020B0604020202020204" pitchFamily="34" charset="0"/>
              <a:buChar char="•"/>
              <a:defRPr sz="1800"/>
            </a:lvl4pPr>
            <a:lvl5pPr marL="0" indent="0">
              <a:buFont typeface="Arial" panose="020B0604020202020204" pitchFamily="34" charset="0"/>
              <a:buNone/>
              <a:defRPr/>
            </a:lvl5pPr>
          </a:lstStyle>
          <a:p>
            <a:pPr lvl="0"/>
            <a:r>
              <a:rPr lang="en-US" dirty="0"/>
              <a:t>Click to edit Master text styles</a:t>
            </a:r>
            <a:endParaRPr lang="en-US" dirty="0"/>
          </a:p>
          <a:p>
            <a:pPr lvl="2"/>
            <a:r>
              <a:rPr lang="en-US" dirty="0"/>
              <a:t>Second level</a:t>
            </a:r>
            <a:endParaRPr lang="en-US" dirty="0"/>
          </a:p>
          <a:p>
            <a:pPr lvl="3"/>
            <a:r>
              <a:rPr lang="en-US" dirty="0"/>
              <a:t>Third level</a:t>
            </a:r>
            <a:endParaRPr lang="en-US" dirty="0"/>
          </a:p>
        </p:txBody>
      </p:sp>
      <p:sp>
        <p:nvSpPr>
          <p:cNvPr id="5" name="Footer Placeholder 4"/>
          <p:cNvSpPr>
            <a:spLocks noGrp="1"/>
          </p:cNvSpPr>
          <p:nvPr>
            <p:ph type="ftr" sz="quarter" idx="3"/>
          </p:nvPr>
        </p:nvSpPr>
        <p:spPr>
          <a:xfrm>
            <a:off x="695327" y="6494790"/>
            <a:ext cx="1800274"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7" name="Slide Number Placeholder 5"/>
          <p:cNvSpPr txBox="1"/>
          <p:nvPr userDrawn="1"/>
        </p:nvSpPr>
        <p:spPr>
          <a:xfrm>
            <a:off x="11208568" y="6494790"/>
            <a:ext cx="288032" cy="240219"/>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17DE0E-AFB1-41FD-BC35-27DB61CA125F}" type="slidenum">
              <a:rPr lang="en-AU" smtClean="0"/>
            </a:fld>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Quiz">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052736"/>
            <a:ext cx="10801351" cy="469056"/>
          </a:xfrm>
          <a:prstGeom prst="rect">
            <a:avLst/>
          </a:prstGeom>
        </p:spPr>
        <p:txBody>
          <a:bodyPr/>
          <a:lstStyle>
            <a:lvl1pPr>
              <a:defRPr sz="3200">
                <a:solidFill>
                  <a:schemeClr val="accent1"/>
                </a:solidFill>
              </a:defRPr>
            </a:lvl1pPr>
          </a:lstStyle>
          <a:p>
            <a:r>
              <a:rPr lang="en-US" dirty="0"/>
              <a:t>CLICK TO EDIT MASTER TITLE STYLE</a:t>
            </a:r>
            <a:endParaRPr lang="en-US" dirty="0"/>
          </a:p>
        </p:txBody>
      </p:sp>
      <p:sp>
        <p:nvSpPr>
          <p:cNvPr id="3" name="Content Placeholder 2"/>
          <p:cNvSpPr>
            <a:spLocks noGrp="1"/>
          </p:cNvSpPr>
          <p:nvPr>
            <p:ph idx="1"/>
          </p:nvPr>
        </p:nvSpPr>
        <p:spPr>
          <a:xfrm>
            <a:off x="695327" y="1700214"/>
            <a:ext cx="10801349" cy="4608515"/>
          </a:xfrm>
          <a:prstGeom prst="rect">
            <a:avLst/>
          </a:prstGeom>
        </p:spPr>
        <p:txBody>
          <a:bodyPr/>
          <a:lstStyle>
            <a:lvl1pPr marL="0" indent="0">
              <a:buFont typeface="Arial" panose="020B0604020202020204" pitchFamily="34" charset="0"/>
              <a:buNone/>
              <a:defRPr sz="2400"/>
            </a:lvl1pPr>
            <a:lvl2pPr marL="343535" indent="-342900">
              <a:buFont typeface="Arial" panose="020B0604020202020204" pitchFamily="34" charset="0"/>
              <a:buChar char="•"/>
              <a:defRPr sz="2400"/>
            </a:lvl2pPr>
            <a:lvl3pPr marL="592455" indent="-457200">
              <a:buClr>
                <a:schemeClr val="tx1"/>
              </a:buClr>
              <a:buFont typeface="+mj-lt"/>
              <a:buAutoNum type="alphaUcPeriod"/>
              <a:defRPr sz="2000"/>
            </a:lvl3pPr>
            <a:lvl4pPr marL="613410" indent="-342900">
              <a:buFont typeface="Arial" panose="020B0604020202020204" pitchFamily="34" charset="0"/>
              <a:buChar char="•"/>
              <a:defRPr sz="1800"/>
            </a:lvl4pPr>
            <a:lvl5pPr marL="0" indent="0">
              <a:buFont typeface="Arial" panose="020B0604020202020204" pitchFamily="34" charset="0"/>
              <a:buNone/>
              <a:defRPr/>
            </a:lvl5pPr>
          </a:lstStyle>
          <a:p>
            <a:pPr lvl="0"/>
            <a:r>
              <a:rPr lang="en-US" dirty="0"/>
              <a:t>Click to edit Master text styles</a:t>
            </a:r>
            <a:endParaRPr lang="en-US" dirty="0"/>
          </a:p>
          <a:p>
            <a:pPr lvl="0"/>
            <a:endParaRPr lang="en-US" dirty="0"/>
          </a:p>
          <a:p>
            <a:pPr lvl="2"/>
            <a:r>
              <a:rPr lang="en-US" dirty="0"/>
              <a:t>Second level</a:t>
            </a:r>
            <a:endParaRPr lang="en-US" dirty="0"/>
          </a:p>
          <a:p>
            <a:pPr lvl="2"/>
            <a:r>
              <a:rPr lang="en-US" dirty="0"/>
              <a:t>Third level</a:t>
            </a:r>
            <a:endParaRPr lang="en-US" dirty="0"/>
          </a:p>
          <a:p>
            <a:pPr lvl="2"/>
            <a:endParaRPr lang="en-US" dirty="0"/>
          </a:p>
        </p:txBody>
      </p:sp>
      <p:sp>
        <p:nvSpPr>
          <p:cNvPr id="5"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7" name="Slide Number Placeholder 5"/>
          <p:cNvSpPr txBox="1"/>
          <p:nvPr userDrawn="1"/>
        </p:nvSpPr>
        <p:spPr>
          <a:xfrm>
            <a:off x="11208568" y="6494790"/>
            <a:ext cx="288032" cy="240219"/>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17DE0E-AFB1-41FD-BC35-27DB61CA125F}" type="slidenum">
              <a:rPr lang="en-AU" smtClean="0"/>
            </a:fld>
            <a:endParaRPr lang="en-AU" dirty="0"/>
          </a:p>
        </p:txBody>
      </p:sp>
      <p:sp>
        <p:nvSpPr>
          <p:cNvPr id="8" name="Date Placeholder 2"/>
          <p:cNvSpPr>
            <a:spLocks noGrp="1"/>
          </p:cNvSpPr>
          <p:nvPr>
            <p:ph type="dt" sz="half" idx="2"/>
          </p:nvPr>
        </p:nvSpPr>
        <p:spPr>
          <a:xfrm>
            <a:off x="4415945" y="6494790"/>
            <a:ext cx="3360109" cy="264600"/>
          </a:xfrm>
          <a:prstGeom prst="rect">
            <a:avLst/>
          </a:prstGeom>
        </p:spPr>
        <p:txBody>
          <a:bodyPr vert="horz" lIns="0" tIns="0" rIns="0" bIns="0" rtlCol="0" anchor="t"/>
          <a:lstStyle>
            <a:lvl1pPr algn="l">
              <a:lnSpc>
                <a:spcPct val="80000"/>
              </a:lnSpc>
              <a:defRPr sz="1000">
                <a:solidFill>
                  <a:schemeClr val="bg1"/>
                </a:solidFill>
              </a:defRPr>
            </a:lvl1pPr>
          </a:lstStyle>
          <a:p>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2">
    <p:spTree>
      <p:nvGrpSpPr>
        <p:cNvPr id="1" name=""/>
        <p:cNvGrpSpPr/>
        <p:nvPr/>
      </p:nvGrpSpPr>
      <p:grpSpPr>
        <a:xfrm>
          <a:off x="0" y="0"/>
          <a:ext cx="0" cy="0"/>
          <a:chOff x="0" y="0"/>
          <a:chExt cx="0" cy="0"/>
        </a:xfrm>
      </p:grpSpPr>
      <p:sp>
        <p:nvSpPr>
          <p:cNvPr id="5" name="Rectangle 4"/>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1800"/>
          </a:p>
        </p:txBody>
      </p:sp>
      <p:sp>
        <p:nvSpPr>
          <p:cNvPr id="2" name="Title 1"/>
          <p:cNvSpPr>
            <a:spLocks noGrp="1"/>
          </p:cNvSpPr>
          <p:nvPr>
            <p:ph type="title" hasCustomPrompt="1"/>
          </p:nvPr>
        </p:nvSpPr>
        <p:spPr bwMode="white">
          <a:xfrm>
            <a:off x="695325" y="1143405"/>
            <a:ext cx="107382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bwMode="white">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endParaRPr lang="en-US" dirty="0"/>
          </a:p>
        </p:txBody>
      </p:sp>
      <p:sp>
        <p:nvSpPr>
          <p:cNvPr id="18" name="Right Triangle 3"/>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1" fmla="*/ 0 w 2555875"/>
              <a:gd name="connsiteY0-2" fmla="*/ 2781300 h 2781300"/>
              <a:gd name="connsiteX1-3" fmla="*/ 0 w 2555875"/>
              <a:gd name="connsiteY1-4" fmla="*/ 0 h 2781300"/>
              <a:gd name="connsiteX2-5" fmla="*/ 2555875 w 2555875"/>
              <a:gd name="connsiteY2-6" fmla="*/ 2781300 h 2781300"/>
              <a:gd name="connsiteX3-7" fmla="*/ 0 w 2555875"/>
              <a:gd name="connsiteY3-8" fmla="*/ 2781300 h 2781300"/>
              <a:gd name="connsiteX0-9" fmla="*/ 0 w 2555875"/>
              <a:gd name="connsiteY0-10" fmla="*/ 2781300 h 2781300"/>
              <a:gd name="connsiteX1-11" fmla="*/ 0 w 2555875"/>
              <a:gd name="connsiteY1-12" fmla="*/ 0 h 2781300"/>
              <a:gd name="connsiteX2-13" fmla="*/ 2555875 w 2555875"/>
              <a:gd name="connsiteY2-14" fmla="*/ 2781300 h 2781300"/>
              <a:gd name="connsiteX3-15" fmla="*/ 0 w 2555875"/>
              <a:gd name="connsiteY3-16" fmla="*/ 2781300 h 2781300"/>
              <a:gd name="connsiteX0-17" fmla="*/ 0 w 2555875"/>
              <a:gd name="connsiteY0-18" fmla="*/ 2781300 h 2781300"/>
              <a:gd name="connsiteX1-19" fmla="*/ 0 w 2555875"/>
              <a:gd name="connsiteY1-20" fmla="*/ 0 h 2781300"/>
              <a:gd name="connsiteX2-21" fmla="*/ 2555875 w 2555875"/>
              <a:gd name="connsiteY2-22" fmla="*/ 2781300 h 2781300"/>
              <a:gd name="connsiteX3-23" fmla="*/ 0 w 2555875"/>
              <a:gd name="connsiteY3-24" fmla="*/ 2781300 h 2781300"/>
              <a:gd name="connsiteX0-25" fmla="*/ 0 w 2555875"/>
              <a:gd name="connsiteY0-26" fmla="*/ 2781300 h 2781300"/>
              <a:gd name="connsiteX1-27" fmla="*/ 0 w 2555875"/>
              <a:gd name="connsiteY1-28" fmla="*/ 0 h 2781300"/>
              <a:gd name="connsiteX2-29" fmla="*/ 2555875 w 2555875"/>
              <a:gd name="connsiteY2-30" fmla="*/ 2781300 h 2781300"/>
              <a:gd name="connsiteX3-31" fmla="*/ 0 w 2555875"/>
              <a:gd name="connsiteY3-32" fmla="*/ 2781300 h 2781300"/>
              <a:gd name="connsiteX0-33" fmla="*/ 0 w 2555875"/>
              <a:gd name="connsiteY0-34" fmla="*/ 2781300 h 2781300"/>
              <a:gd name="connsiteX1-35" fmla="*/ 0 w 2555875"/>
              <a:gd name="connsiteY1-36" fmla="*/ 0 h 2781300"/>
              <a:gd name="connsiteX2-37" fmla="*/ 2555875 w 2555875"/>
              <a:gd name="connsiteY2-38" fmla="*/ 2781300 h 2781300"/>
              <a:gd name="connsiteX3-39" fmla="*/ 0 w 2555875"/>
              <a:gd name="connsiteY3-40" fmla="*/ 2781300 h 2781300"/>
              <a:gd name="connsiteX0-41" fmla="*/ 0 w 2555875"/>
              <a:gd name="connsiteY0-42" fmla="*/ 2781300 h 2781300"/>
              <a:gd name="connsiteX1-43" fmla="*/ 0 w 2555875"/>
              <a:gd name="connsiteY1-44" fmla="*/ 0 h 2781300"/>
              <a:gd name="connsiteX2-45" fmla="*/ 2555875 w 2555875"/>
              <a:gd name="connsiteY2-46" fmla="*/ 2781300 h 2781300"/>
              <a:gd name="connsiteX3-47" fmla="*/ 0 w 2555875"/>
              <a:gd name="connsiteY3-48" fmla="*/ 2781300 h 2781300"/>
              <a:gd name="connsiteX0-49" fmla="*/ 0 w 2555875"/>
              <a:gd name="connsiteY0-50" fmla="*/ 2781300 h 2781300"/>
              <a:gd name="connsiteX1-51" fmla="*/ 0 w 2555875"/>
              <a:gd name="connsiteY1-52" fmla="*/ 0 h 2781300"/>
              <a:gd name="connsiteX2-53" fmla="*/ 2555875 w 2555875"/>
              <a:gd name="connsiteY2-54" fmla="*/ 2781300 h 2781300"/>
              <a:gd name="connsiteX3-55" fmla="*/ 0 w 2555875"/>
              <a:gd name="connsiteY3-56" fmla="*/ 2781300 h 2781300"/>
              <a:gd name="connsiteX0-57" fmla="*/ 0 w 2555875"/>
              <a:gd name="connsiteY0-58" fmla="*/ 2781300 h 2781300"/>
              <a:gd name="connsiteX1-59" fmla="*/ 0 w 2555875"/>
              <a:gd name="connsiteY1-60" fmla="*/ 0 h 2781300"/>
              <a:gd name="connsiteX2-61" fmla="*/ 2555875 w 2555875"/>
              <a:gd name="connsiteY2-62" fmla="*/ 2781300 h 2781300"/>
              <a:gd name="connsiteX3-63" fmla="*/ 0 w 2555875"/>
              <a:gd name="connsiteY3-64" fmla="*/ 2781300 h 2781300"/>
              <a:gd name="connsiteX0-65" fmla="*/ 0 w 2555875"/>
              <a:gd name="connsiteY0-66" fmla="*/ 2781300 h 2781300"/>
              <a:gd name="connsiteX1-67" fmla="*/ 0 w 2555875"/>
              <a:gd name="connsiteY1-68" fmla="*/ 0 h 2781300"/>
              <a:gd name="connsiteX2-69" fmla="*/ 2555875 w 2555875"/>
              <a:gd name="connsiteY2-70" fmla="*/ 2781300 h 2781300"/>
              <a:gd name="connsiteX3-71" fmla="*/ 0 w 2555875"/>
              <a:gd name="connsiteY3-72" fmla="*/ 2781300 h 2781300"/>
              <a:gd name="connsiteX0-73" fmla="*/ 0 w 2555875"/>
              <a:gd name="connsiteY0-74" fmla="*/ 2781300 h 2781300"/>
              <a:gd name="connsiteX1-75" fmla="*/ 0 w 2555875"/>
              <a:gd name="connsiteY1-76" fmla="*/ 0 h 2781300"/>
              <a:gd name="connsiteX2-77" fmla="*/ 2555875 w 2555875"/>
              <a:gd name="connsiteY2-78" fmla="*/ 2781300 h 2781300"/>
              <a:gd name="connsiteX3-79" fmla="*/ 0 w 2555875"/>
              <a:gd name="connsiteY3-80" fmla="*/ 2781300 h 2781300"/>
            </a:gdLst>
            <a:ahLst/>
            <a:cxnLst>
              <a:cxn ang="0">
                <a:pos x="connsiteX0-1" y="connsiteY0-2"/>
              </a:cxn>
              <a:cxn ang="0">
                <a:pos x="connsiteX1-3" y="connsiteY1-4"/>
              </a:cxn>
              <a:cxn ang="0">
                <a:pos x="connsiteX2-5" y="connsiteY2-6"/>
              </a:cxn>
              <a:cxn ang="0">
                <a:pos x="connsiteX3-7" y="connsiteY3-8"/>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p:cNvPicPr>
            <a:picLocks noChangeAspect="1"/>
          </p:cNvPicPr>
          <p:nvPr userDrawn="1"/>
        </p:nvPicPr>
        <p:blipFill>
          <a:blip r:embed="rId2"/>
          <a:stretch>
            <a:fillRect/>
          </a:stretch>
        </p:blipFill>
        <p:spPr>
          <a:xfrm>
            <a:off x="695325" y="207631"/>
            <a:ext cx="3204000" cy="4724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695324" y="151134"/>
            <a:ext cx="3360109" cy="288000"/>
          </a:xfrm>
          <a:prstGeom prst="rect">
            <a:avLst/>
          </a:prstGeom>
        </p:spPr>
        <p:txBody>
          <a:bodyPr vert="horz" lIns="0" tIns="0" rIns="0" bIns="0" rtlCol="0" anchor="t"/>
          <a:lstStyle>
            <a:lvl1pPr algn="l">
              <a:lnSpc>
                <a:spcPct val="80000"/>
              </a:lnSpc>
              <a:defRPr sz="750">
                <a:solidFill>
                  <a:schemeClr val="bg1"/>
                </a:solidFill>
              </a:defRPr>
            </a:lvl1pPr>
          </a:lstStyle>
          <a:p>
            <a:pPr>
              <a:defRPr/>
            </a:pPr>
            <a:endParaRPr lang="en-US"/>
          </a:p>
        </p:txBody>
      </p:sp>
      <p:sp>
        <p:nvSpPr>
          <p:cNvPr id="8" name="Rectangle 7"/>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AU" sz="1350"/>
          </a:p>
        </p:txBody>
      </p:sp>
      <p:pic>
        <p:nvPicPr>
          <p:cNvPr id="10" name="Picture 9"/>
          <p:cNvPicPr>
            <a:picLocks noChangeAspect="1"/>
          </p:cNvPicPr>
          <p:nvPr/>
        </p:nvPicPr>
        <p:blipFill>
          <a:blip r:embed="rId5"/>
          <a:stretch>
            <a:fillRect/>
          </a:stretch>
        </p:blipFill>
        <p:spPr>
          <a:xfrm>
            <a:off x="10297935" y="152896"/>
            <a:ext cx="1210684" cy="324000"/>
          </a:xfrm>
          <a:prstGeom prst="rect">
            <a:avLst/>
          </a:prstGeom>
        </p:spPr>
      </p:pic>
      <p:sp>
        <p:nvSpPr>
          <p:cNvPr id="5"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6" name="Slide Number Placeholder 5"/>
          <p:cNvSpPr>
            <a:spLocks noGrp="1"/>
          </p:cNvSpPr>
          <p:nvPr>
            <p:ph type="sldNum" sz="quarter" idx="4"/>
          </p:nvPr>
        </p:nvSpPr>
        <p:spPr>
          <a:xfrm>
            <a:off x="11208568" y="6494790"/>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fld>
            <a:endParaRPr lang="en-AU" dirty="0"/>
          </a:p>
        </p:txBody>
      </p:sp>
      <p:sp>
        <p:nvSpPr>
          <p:cNvPr id="7" name="Date Placeholder 2"/>
          <p:cNvSpPr txBox="1"/>
          <p:nvPr userDrawn="1"/>
        </p:nvSpPr>
        <p:spPr>
          <a:xfrm>
            <a:off x="4415945" y="6494790"/>
            <a:ext cx="3360109" cy="264600"/>
          </a:xfrm>
          <a:prstGeom prst="rect">
            <a:avLst/>
          </a:prstGeom>
        </p:spPr>
        <p:txBody>
          <a:bodyPr vert="horz" lIns="0" tIns="0" rIns="0" bIns="0" rtlCol="0" anchor="t"/>
          <a:lstStyle>
            <a:defPPr>
              <a:defRPr lang="en-US"/>
            </a:defPPr>
            <a:lvl1pPr marL="0" algn="l" defTabSz="914400" rtl="0" eaLnBrk="1" latinLnBrk="0" hangingPunct="1">
              <a:lnSpc>
                <a:spcPct val="80000"/>
              </a:lnSpc>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B08A9D-ED02-CB47-B33D-708455A59EA0}" type="datetime1">
              <a:rPr lang="en-AU" smtClean="0"/>
            </a:fld>
            <a:endParaRPr lang="en-AU" dirty="0"/>
          </a:p>
        </p:txBody>
      </p:sp>
      <p:sp>
        <p:nvSpPr>
          <p:cNvPr id="9" name="TextBox 8"/>
          <p:cNvSpPr txBox="1"/>
          <p:nvPr userDrawn="1"/>
        </p:nvSpPr>
        <p:spPr>
          <a:xfrm>
            <a:off x="8096810" y="6494790"/>
            <a:ext cx="2391677" cy="241200"/>
          </a:xfrm>
          <a:prstGeom prst="rect">
            <a:avLst/>
          </a:prstGeom>
          <a:noFill/>
        </p:spPr>
        <p:txBody>
          <a:bodyPr wrap="square" lIns="0" tIns="0" rIns="0" bIns="0" rtlCol="0" anchor="ctr">
            <a:noAutofit/>
          </a:bodyPr>
          <a:lstStyle/>
          <a:p>
            <a:r>
              <a:rPr lang="en-AU" sz="800" dirty="0"/>
              <a:t>CRICOS code 00025B</a:t>
            </a:r>
            <a:endParaRPr lang="en-AU" sz="8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685800" rtl="0" eaLnBrk="1" latinLnBrk="0" hangingPunct="1">
        <a:lnSpc>
          <a:spcPct val="90000"/>
        </a:lnSpc>
        <a:spcBef>
          <a:spcPct val="0"/>
        </a:spcBef>
        <a:buNone/>
        <a:defRPr sz="2550" b="0" kern="1200">
          <a:solidFill>
            <a:schemeClr val="accent1"/>
          </a:solidFill>
          <a:latin typeface="+mj-lt"/>
          <a:ea typeface="+mj-ea"/>
          <a:cs typeface="+mj-cs"/>
        </a:defRPr>
      </a:lvl1pPr>
    </p:titleStyle>
    <p:bodyStyle>
      <a:lvl1pPr marL="0" indent="0" algn="l" defTabSz="685800" rtl="0" eaLnBrk="1" latinLnBrk="0" hangingPunct="1">
        <a:lnSpc>
          <a:spcPct val="110000"/>
        </a:lnSpc>
        <a:spcBef>
          <a:spcPts val="225"/>
        </a:spcBef>
        <a:spcAft>
          <a:spcPts val="225"/>
        </a:spcAft>
        <a:buClr>
          <a:schemeClr val="tx1"/>
        </a:buClr>
        <a:buFont typeface="Arial" panose="020B0604020202020204" pitchFamily="34" charset="0"/>
        <a:buNone/>
        <a:defRPr lang="en-US" sz="1350" kern="1200" dirty="0">
          <a:solidFill>
            <a:schemeClr val="tx1"/>
          </a:solidFill>
          <a:latin typeface="+mn-lt"/>
          <a:ea typeface="+mn-ea"/>
          <a:cs typeface="+mn-cs"/>
        </a:defRPr>
      </a:lvl1pPr>
      <a:lvl2pPr marL="135255" indent="-134620" algn="l" defTabSz="685800" rtl="0" eaLnBrk="1" latinLnBrk="0" hangingPunct="1">
        <a:lnSpc>
          <a:spcPct val="110000"/>
        </a:lnSpc>
        <a:spcBef>
          <a:spcPts val="225"/>
        </a:spcBef>
        <a:spcAft>
          <a:spcPts val="225"/>
        </a:spcAft>
        <a:buClr>
          <a:schemeClr val="tx1"/>
        </a:buClr>
        <a:buFont typeface="Arial" panose="020B0604020202020204" pitchFamily="34" charset="0"/>
        <a:buChar char="•"/>
        <a:defRPr lang="en-US" sz="1350" kern="1200" dirty="0">
          <a:solidFill>
            <a:schemeClr val="tx1"/>
          </a:solidFill>
          <a:latin typeface="+mn-lt"/>
          <a:ea typeface="+mn-ea"/>
          <a:cs typeface="+mn-cs"/>
        </a:defRPr>
      </a:lvl2pPr>
      <a:lvl3pPr marL="269875" indent="-134620" algn="l" defTabSz="685800" rtl="0" eaLnBrk="1" latinLnBrk="0" hangingPunct="1">
        <a:lnSpc>
          <a:spcPct val="110000"/>
        </a:lnSpc>
        <a:spcBef>
          <a:spcPts val="150"/>
        </a:spcBef>
        <a:spcAft>
          <a:spcPts val="150"/>
        </a:spcAft>
        <a:buClr>
          <a:schemeClr val="accent1"/>
        </a:buClr>
        <a:buFont typeface="Arial" panose="020B0604020202020204" pitchFamily="34" charset="0"/>
        <a:buChar char="­"/>
        <a:defRPr lang="en-US" sz="1350" kern="1200" baseline="0" dirty="0">
          <a:solidFill>
            <a:schemeClr val="tx1"/>
          </a:solidFill>
          <a:latin typeface="+mn-lt"/>
          <a:ea typeface="+mn-ea"/>
          <a:cs typeface="+mn-cs"/>
        </a:defRPr>
      </a:lvl3pPr>
      <a:lvl4pPr marL="405130" indent="-134620" algn="l" defTabSz="685800" rtl="0" eaLnBrk="1" latinLnBrk="0" hangingPunct="1">
        <a:lnSpc>
          <a:spcPct val="110000"/>
        </a:lnSpc>
        <a:spcBef>
          <a:spcPts val="75"/>
        </a:spcBef>
        <a:spcAft>
          <a:spcPts val="75"/>
        </a:spcAft>
        <a:buFont typeface="Wingdings" panose="05000000000000000000" pitchFamily="2" charset="2"/>
        <a:buChar char=""/>
        <a:defRPr lang="en-US" sz="1350" kern="1200" baseline="0" dirty="0">
          <a:solidFill>
            <a:schemeClr val="tx1"/>
          </a:solidFill>
          <a:latin typeface="+mn-lt"/>
          <a:ea typeface="+mn-ea"/>
          <a:cs typeface="+mn-cs"/>
        </a:defRPr>
      </a:lvl4pPr>
      <a:lvl5pPr marL="0" indent="0" algn="l" defTabSz="685800" rtl="0" eaLnBrk="1" latinLnBrk="0" hangingPunct="1">
        <a:lnSpc>
          <a:spcPct val="100000"/>
        </a:lnSpc>
        <a:spcBef>
          <a:spcPts val="900"/>
        </a:spcBef>
        <a:spcAft>
          <a:spcPts val="450"/>
        </a:spcAft>
        <a:buFont typeface="Arial" panose="020B0604020202020204" pitchFamily="34" charset="0"/>
        <a:buNone/>
        <a:defRPr lang="en-US" sz="1800" kern="1200" baseline="0" dirty="0">
          <a:solidFill>
            <a:schemeClr val="accent1"/>
          </a:solidFill>
          <a:latin typeface="+mn-lt"/>
          <a:ea typeface="+mn-ea"/>
          <a:cs typeface="+mn-cs"/>
        </a:defRPr>
      </a:lvl5pPr>
      <a:lvl6pPr marL="0" indent="0" algn="l" defTabSz="685800" rtl="0" eaLnBrk="1" latinLnBrk="0" hangingPunct="1">
        <a:spcBef>
          <a:spcPts val="450"/>
        </a:spcBef>
        <a:spcAft>
          <a:spcPts val="225"/>
        </a:spcAft>
        <a:buFont typeface="Arial" panose="020B0604020202020204" pitchFamily="34" charset="0"/>
        <a:buNone/>
        <a:defRPr lang="en-AU" sz="1500" b="1" kern="1200" baseline="0" dirty="0">
          <a:solidFill>
            <a:schemeClr val="accent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dirty="0">
                <a:solidFill>
                  <a:schemeClr val="tx1"/>
                </a:solidFill>
                <a:sym typeface="Verdana" panose="020B0604030504040204" pitchFamily="34" charset="0"/>
              </a:rPr>
              <a:t>Financial Management </a:t>
            </a:r>
            <a:endParaRPr lang="en-US" altLang="en-US" dirty="0">
              <a:solidFill>
                <a:schemeClr val="tx1"/>
              </a:solidFill>
              <a:sym typeface="Verdana" panose="020B0604030504040204" pitchFamily="34" charset="0"/>
            </a:endParaRPr>
          </a:p>
        </p:txBody>
      </p:sp>
      <p:sp>
        <p:nvSpPr>
          <p:cNvPr id="3076" name="Rectangle 3"/>
          <p:cNvSpPr>
            <a:spLocks noGrp="1" noChangeArrowheads="1"/>
          </p:cNvSpPr>
          <p:nvPr>
            <p:ph type="body" sz="quarter" idx="10"/>
          </p:nvPr>
        </p:nvSpPr>
        <p:spPr>
          <a:xfrm>
            <a:off x="695298" y="2553954"/>
            <a:ext cx="10747200" cy="2675246"/>
          </a:xfrm>
        </p:spPr>
        <p:txBody>
          <a:bodyPr>
            <a:normAutofit/>
          </a:bodyPr>
          <a:lstStyle/>
          <a:p>
            <a:endParaRPr lang="en-US" altLang="en-US" dirty="0">
              <a:sym typeface="Verdana" panose="020B0604030504040204" pitchFamily="34" charset="0"/>
            </a:endParaRPr>
          </a:p>
          <a:p>
            <a:r>
              <a:rPr lang="en-US" altLang="en-US" dirty="0">
                <a:solidFill>
                  <a:schemeClr val="tx1"/>
                </a:solidFill>
                <a:sym typeface="Verdana" panose="020B0604030504040204" pitchFamily="34" charset="0"/>
              </a:rPr>
              <a:t>Lecture </a:t>
            </a:r>
            <a:r>
              <a:rPr lang="en-US" altLang="en-US" dirty="0" smtClean="0">
                <a:solidFill>
                  <a:schemeClr val="tx1"/>
                </a:solidFill>
                <a:sym typeface="Verdana" panose="020B0604030504040204" pitchFamily="34" charset="0"/>
              </a:rPr>
              <a:t>10: </a:t>
            </a:r>
            <a:r>
              <a:rPr lang="en-US" altLang="en-US" dirty="0">
                <a:solidFill>
                  <a:schemeClr val="tx1"/>
                </a:solidFill>
                <a:sym typeface="Verdana" panose="020B0604030504040204" pitchFamily="34" charset="0"/>
              </a:rPr>
              <a:t>Cost of Capital and Capital Structure</a:t>
            </a:r>
            <a:br>
              <a:rPr lang="en-US" altLang="en-US" dirty="0">
                <a:sym typeface="Verdana" panose="020B0604030504040204" pitchFamily="34" charset="0"/>
              </a:rPr>
            </a:br>
            <a:endParaRPr lang="en-US" altLang="en-US" dirty="0">
              <a:sym typeface="Verdana" panose="020B0604030504040204" pitchFamily="34" charset="0"/>
            </a:endParaRPr>
          </a:p>
          <a:p>
            <a:endParaRPr lang="en-US" altLang="en-US" dirty="0">
              <a:sym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altLang="en-US">
                <a:ea typeface="ヒラギノ角ゴ Pro W3" charset="-128"/>
              </a:rPr>
              <a:t>Three-step procedure for estimating the firm’s WACC</a:t>
            </a:r>
            <a:endParaRPr lang="en-US" altLang="en-US">
              <a:ea typeface="ヒラギノ角ゴ Pro W3" charset="-128"/>
            </a:endParaRPr>
          </a:p>
        </p:txBody>
      </p:sp>
      <p:sp>
        <p:nvSpPr>
          <p:cNvPr id="16387" name="Content Placeholder 2"/>
          <p:cNvSpPr>
            <a:spLocks noGrp="1"/>
          </p:cNvSpPr>
          <p:nvPr>
            <p:ph idx="1"/>
          </p:nvPr>
        </p:nvSpPr>
        <p:spPr/>
        <p:txBody>
          <a:bodyPr/>
          <a:lstStyle/>
          <a:p>
            <a:pPr marL="514350" indent="-514350">
              <a:buFont typeface="Perpetua" pitchFamily="18" charset="0"/>
              <a:buAutoNum type="arabicPeriod"/>
            </a:pPr>
            <a:r>
              <a:rPr lang="en-US" altLang="en-US" b="1" dirty="0">
                <a:ea typeface="ヒラギノ角ゴ Pro W3" charset="-128"/>
              </a:rPr>
              <a:t>Define the firm’s capital structure </a:t>
            </a:r>
            <a:r>
              <a:rPr lang="en-US" altLang="en-US" dirty="0">
                <a:ea typeface="ヒラギノ角ゴ Pro W3" charset="-128"/>
              </a:rPr>
              <a:t>by determining the weight of each source of capital. (See column 2, Figure)</a:t>
            </a:r>
            <a:endParaRPr lang="en-US" altLang="en-US" dirty="0">
              <a:ea typeface="ヒラギノ角ゴ Pro W3" charset="-128"/>
            </a:endParaRPr>
          </a:p>
          <a:p>
            <a:pPr marL="514350" indent="-514350">
              <a:buFont typeface="Perpetua" pitchFamily="18" charset="0"/>
              <a:buAutoNum type="arabicPeriod"/>
            </a:pPr>
            <a:r>
              <a:rPr lang="en-US" altLang="en-US" b="1" dirty="0">
                <a:ea typeface="ヒラギノ角ゴ Pro W3" charset="-128"/>
              </a:rPr>
              <a:t>Estimate the opportunity cost of each source of financing</a:t>
            </a:r>
            <a:r>
              <a:rPr lang="en-US" altLang="en-US" dirty="0">
                <a:ea typeface="ヒラギノ角ゴ Pro W3" charset="-128"/>
              </a:rPr>
              <a:t>. These costs are equal to the investor’s required rates of return after adjusting the cost of debt for the effect of tax. (See column 3, Figure)</a:t>
            </a:r>
            <a:endParaRPr lang="en-US" altLang="en-US"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dirty="0"/>
              <a:t>Survey evidence: Factors that influence CFO debt policy</a:t>
            </a:r>
            <a:endParaRPr lang="en-US" altLang="en-US" dirty="0"/>
          </a:p>
        </p:txBody>
      </p:sp>
      <p:sp>
        <p:nvSpPr>
          <p:cNvPr id="99331" name="Content Placeholder 2"/>
          <p:cNvSpPr>
            <a:spLocks noGrp="1"/>
          </p:cNvSpPr>
          <p:nvPr>
            <p:ph idx="1"/>
          </p:nvPr>
        </p:nvSpPr>
        <p:spPr/>
        <p:txBody>
          <a:bodyPr/>
          <a:lstStyle/>
          <a:p>
            <a:pPr marL="0" indent="0">
              <a:buNone/>
            </a:pPr>
            <a:r>
              <a:rPr lang="en-US" altLang="en-US" dirty="0"/>
              <a:t>Following Figure reports the survey results of 392 CFOs  who were asked about the potential determinants of capital structure choices on a scale of 0 to 4 (0 = not important, 4 = very important).</a:t>
            </a:r>
            <a:endParaRPr lang="en-US" altLang="en-US"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dirty="0"/>
              <a:t>CFO opinions regarding factors that influence corporate debt use</a:t>
            </a:r>
            <a:endParaRPr lang="en-US" altLang="en-US" dirty="0"/>
          </a:p>
        </p:txBody>
      </p:sp>
      <p:sp>
        <p:nvSpPr>
          <p:cNvPr id="7" name="Content Placeholder 6"/>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AU"/>
              <a:t>FINM7409</a:t>
            </a:r>
            <a:endParaRPr lang="en-AU" dirty="0"/>
          </a:p>
        </p:txBody>
      </p:sp>
      <p:pic>
        <p:nvPicPr>
          <p:cNvPr id="100355" name="Picture 4" descr="D:\Project\PAU12\PRODUCTION\DSG\Ch15\ch15_2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32400" y="1700214"/>
            <a:ext cx="5335401" cy="470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dirty="0"/>
              <a:t>Capital structures around the world</a:t>
            </a:r>
            <a:endParaRPr lang="en-US" altLang="en-US" dirty="0"/>
          </a:p>
        </p:txBody>
      </p:sp>
      <p:sp>
        <p:nvSpPr>
          <p:cNvPr id="8" name="Content Placeholder 7"/>
          <p:cNvSpPr>
            <a:spLocks noGrp="1"/>
          </p:cNvSpPr>
          <p:nvPr>
            <p:ph idx="1"/>
          </p:nvPr>
        </p:nvSpPr>
        <p:spPr/>
        <p:txBody>
          <a:bodyPr/>
          <a:lstStyle/>
          <a:p>
            <a:endParaRPr lang="en-US" dirty="0"/>
          </a:p>
        </p:txBody>
      </p:sp>
      <p:sp>
        <p:nvSpPr>
          <p:cNvPr id="5" name="Footer Placeholder 4"/>
          <p:cNvSpPr>
            <a:spLocks noGrp="1"/>
          </p:cNvSpPr>
          <p:nvPr>
            <p:ph type="ftr" sz="quarter" idx="3"/>
          </p:nvPr>
        </p:nvSpPr>
        <p:spPr/>
        <p:txBody>
          <a:bodyPr/>
          <a:lstStyle/>
          <a:p>
            <a:r>
              <a:rPr lang="en-AU"/>
              <a:t>FINM7409</a:t>
            </a:r>
            <a:endParaRPr lang="en-AU"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85332" y="1700214"/>
            <a:ext cx="3480519" cy="463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39191" y="6408070"/>
            <a:ext cx="5486400" cy="307777"/>
          </a:xfrm>
          <a:prstGeom prst="rect">
            <a:avLst/>
          </a:prstGeom>
          <a:noFill/>
        </p:spPr>
        <p:txBody>
          <a:bodyPr wrap="square" rtlCol="0">
            <a:spAutoFit/>
          </a:bodyPr>
          <a:lstStyle/>
          <a:p>
            <a:r>
              <a:rPr lang="en-AU" sz="700" dirty="0"/>
              <a:t>Source: Fan, Joseph P. H., </a:t>
            </a:r>
            <a:r>
              <a:rPr lang="en-AU" sz="700" dirty="0" err="1"/>
              <a:t>Twite</a:t>
            </a:r>
            <a:r>
              <a:rPr lang="en-AU" sz="700" dirty="0"/>
              <a:t>, Garry J. &amp; Titman, Sheridan, </a:t>
            </a:r>
            <a:r>
              <a:rPr lang="en-AU" sz="700" i="1" dirty="0"/>
              <a:t>An International Comparison of Capital Structure and Debt Maturity Choices</a:t>
            </a:r>
            <a:r>
              <a:rPr lang="en-AU" sz="700" dirty="0"/>
              <a:t> (October 4, 2011). AFA 2005 Philadelphia Meetings.</a:t>
            </a:r>
            <a:endParaRPr lang="en-AU" sz="7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eaLnBrk="1" hangingPunct="1"/>
            <a:r>
              <a:rPr lang="en-US" altLang="en-US">
                <a:ea typeface="ヒラギノ角ゴ Pro W3" charset="-128"/>
              </a:rPr>
              <a:t>Three-step procedure for estimating the firm’s WACC (cont.)</a:t>
            </a:r>
            <a:endParaRPr lang="en-US" altLang="en-US">
              <a:ea typeface="ヒラギノ角ゴ Pro W3" charset="-128"/>
            </a:endParaRPr>
          </a:p>
        </p:txBody>
      </p:sp>
      <p:sp>
        <p:nvSpPr>
          <p:cNvPr id="17411" name="Content Placeholder 2"/>
          <p:cNvSpPr>
            <a:spLocks noGrp="1"/>
          </p:cNvSpPr>
          <p:nvPr>
            <p:ph idx="1"/>
          </p:nvPr>
        </p:nvSpPr>
        <p:spPr/>
        <p:txBody>
          <a:bodyPr/>
          <a:lstStyle/>
          <a:p>
            <a:pPr marL="514350" indent="-514350">
              <a:buFont typeface="Perpetua" pitchFamily="18" charset="0"/>
              <a:buAutoNum type="arabicPeriod" startAt="3"/>
            </a:pPr>
            <a:r>
              <a:rPr lang="en-US" altLang="en-US" b="1" dirty="0">
                <a:ea typeface="ヒラギノ角ゴ Pro W3" charset="-128"/>
              </a:rPr>
              <a:t>Calculate a weighted average of the costs of each source of financing</a:t>
            </a:r>
            <a:r>
              <a:rPr lang="en-US" altLang="en-US" dirty="0">
                <a:ea typeface="ヒラギノ角ゴ Pro W3" charset="-128"/>
              </a:rPr>
              <a:t>. This step requires calculating the product of the after-tax cost of each capital source used by the firm and the weight associated with each source. The sum of these products is the WACC. (See column 4, Figure)</a:t>
            </a:r>
            <a:endParaRPr lang="en-US" altLang="en-US" dirty="0">
              <a:ea typeface="ヒラギノ角ゴ Pro W3" charset="-128"/>
            </a:endParaRPr>
          </a:p>
          <a:p>
            <a:pPr marL="514350" indent="-514350">
              <a:buFont typeface="Perpetua" pitchFamily="18" charset="0"/>
              <a:buAutoNum type="arabicPeriod" startAt="3"/>
            </a:pPr>
            <a:endParaRPr lang="en-US" altLang="en-US" dirty="0">
              <a:ea typeface="ヒラギノ角ゴ Pro W3" charset="-128"/>
            </a:endParaRPr>
          </a:p>
          <a:p>
            <a:pPr marL="514350" indent="-514350">
              <a:buNone/>
            </a:pPr>
            <a:endParaRPr lang="en-US" altLang="en-US"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p:nvPr>
        </p:nvSpPr>
        <p:spPr>
          <a:xfrm>
            <a:off x="695322" y="1669560"/>
            <a:ext cx="10801351" cy="469056"/>
          </a:xfrm>
        </p:spPr>
        <p:txBody>
          <a:bodyPr>
            <a:normAutofit fontScale="90000"/>
          </a:bodyPr>
          <a:lstStyle/>
          <a:p>
            <a:pPr eaLnBrk="1" hangingPunct="1"/>
            <a:r>
              <a:rPr lang="en-US" altLang="en-US" sz="3600" cap="none" dirty="0">
                <a:ea typeface="ヒラギノ角ゴ Pro W3" charset="-128"/>
              </a:rPr>
              <a:t>DETERMINING THE FIRM’S CAPITAL-STRUCTURE WEIGHTS</a:t>
            </a:r>
            <a:endParaRPr lang="en-US" altLang="en-US" sz="3600" cap="none" dirty="0">
              <a:ea typeface="ヒラギノ角ゴ Pro W3" charset="-128"/>
            </a:endParaRP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Determining the firm’s capital structure weights</a:t>
            </a:r>
            <a:endParaRPr lang="en-US" altLang="en-US"/>
          </a:p>
        </p:txBody>
      </p:sp>
      <p:sp>
        <p:nvSpPr>
          <p:cNvPr id="19459" name="Content Placeholder 2"/>
          <p:cNvSpPr>
            <a:spLocks noGrp="1"/>
          </p:cNvSpPr>
          <p:nvPr>
            <p:ph idx="1"/>
          </p:nvPr>
        </p:nvSpPr>
        <p:spPr/>
        <p:txBody>
          <a:bodyPr/>
          <a:lstStyle/>
          <a:p>
            <a:pPr marL="0" indent="0">
              <a:buNone/>
            </a:pPr>
            <a:r>
              <a:rPr lang="en-US" altLang="en-US" dirty="0"/>
              <a:t>The weights are based on the following sources of financing: interest-bearing debt (both short- and long-term), preference shares and ordinary shares. Liabilities such as accounts payable are not included in capital structure.</a:t>
            </a:r>
            <a:endParaRPr lang="en-US" altLang="en-US" dirty="0"/>
          </a:p>
          <a:p>
            <a:endParaRPr lang="en-US" altLang="en-US" dirty="0"/>
          </a:p>
        </p:txBody>
      </p:sp>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pPr eaLnBrk="1" hangingPunct="1"/>
            <a:r>
              <a:rPr lang="en-US" altLang="en-US" dirty="0">
                <a:ea typeface="ヒラギノ角ゴ Pro W3" charset="-128"/>
              </a:rPr>
              <a:t>Determining the firm’s capital structure weights (cont.)</a:t>
            </a:r>
            <a:endParaRPr lang="en-US" altLang="en-US" dirty="0">
              <a:ea typeface="ヒラギノ角ゴ Pro W3" charset="-128"/>
            </a:endParaRPr>
          </a:p>
        </p:txBody>
      </p:sp>
      <p:sp>
        <p:nvSpPr>
          <p:cNvPr id="20483" name="Content Placeholder 2"/>
          <p:cNvSpPr>
            <a:spLocks noGrp="1"/>
          </p:cNvSpPr>
          <p:nvPr>
            <p:ph idx="1"/>
          </p:nvPr>
        </p:nvSpPr>
        <p:spPr/>
        <p:txBody>
          <a:bodyPr/>
          <a:lstStyle/>
          <a:p>
            <a:pPr eaLnBrk="1" hangingPunct="1"/>
            <a:r>
              <a:rPr lang="en-US" altLang="en-US">
                <a:ea typeface="ヒラギノ角ゴ Pro W3" charset="-128"/>
              </a:rPr>
              <a:t>In theory, market value is preferred for all securities. However, not all market values may be readily available. </a:t>
            </a:r>
            <a:endParaRPr lang="en-US" altLang="en-US">
              <a:ea typeface="ヒラギノ角ゴ Pro W3" charset="-128"/>
            </a:endParaRPr>
          </a:p>
          <a:p>
            <a:pPr eaLnBrk="1" hangingPunct="1">
              <a:buFontTx/>
              <a:buNone/>
            </a:pPr>
            <a:endParaRPr lang="en-US" altLang="en-US">
              <a:ea typeface="ヒラギノ角ゴ Pro W3" charset="-128"/>
            </a:endParaRPr>
          </a:p>
          <a:p>
            <a:pPr eaLnBrk="1" hangingPunct="1"/>
            <a:r>
              <a:rPr lang="en-US" altLang="en-US">
                <a:ea typeface="ヒラギノ角ゴ Pro W3" charset="-128"/>
              </a:rPr>
              <a:t>In practice, we generally use book values for debt and market values for equity securities.</a:t>
            </a:r>
            <a:endParaRPr lang="en-US" altLang="en-US">
              <a:ea typeface="ヒラギノ角ゴ Pro W3" charset="-128"/>
            </a:endParaRPr>
          </a:p>
          <a:p>
            <a:pPr eaLnBrk="1" hangingPunct="1"/>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altLang="en-US">
                <a:ea typeface="ヒラギノ角ゴ Pro W3" charset="-128"/>
              </a:rPr>
              <a:t>Determining the firm’s capital structure weights (cont.)</a:t>
            </a:r>
            <a:endParaRPr lang="en-US" altLang="en-US">
              <a:ea typeface="ヒラギノ角ゴ Pro W3" charset="-128"/>
            </a:endParaRPr>
          </a:p>
        </p:txBody>
      </p:sp>
      <p:sp>
        <p:nvSpPr>
          <p:cNvPr id="3" name="Content Placeholder 2"/>
          <p:cNvSpPr>
            <a:spLocks noGrp="1"/>
          </p:cNvSpPr>
          <p:nvPr>
            <p:ph idx="1"/>
          </p:nvPr>
        </p:nvSpPr>
        <p:spPr/>
        <p:txBody>
          <a:bodyPr/>
          <a:lstStyle/>
          <a:p>
            <a:endParaRPr lang="en-US"/>
          </a:p>
        </p:txBody>
      </p:sp>
      <p:pic>
        <p:nvPicPr>
          <p:cNvPr id="21507" name="Picture 2" descr="D:\Project\PAU12\PRODUCTION\DSG\Ch14\ch14_0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33601" y="1600201"/>
            <a:ext cx="78200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pPr eaLnBrk="1" hangingPunct="1"/>
            <a:r>
              <a:rPr lang="en-US" altLang="en-US" sz="3600" cap="none" dirty="0">
                <a:ea typeface="ヒラギノ角ゴ Pro W3" charset="-128"/>
              </a:rPr>
              <a:t>CHECKPOINT: </a:t>
            </a:r>
            <a:r>
              <a:rPr lang="en-US" altLang="en-US" sz="3600" i="1" cap="none" dirty="0">
                <a:ea typeface="ヒラギノ角ゴ Pro W3" charset="-128"/>
              </a:rPr>
              <a:t>CHECK YOURSELF</a:t>
            </a:r>
            <a:endParaRPr lang="en-US" altLang="en-US" sz="3600" cap="none" dirty="0">
              <a:solidFill>
                <a:srgbClr val="000090"/>
              </a:solidFill>
              <a:ea typeface="ヒラギノ角ゴ Pro W3" charset="-128"/>
            </a:endParaRPr>
          </a:p>
        </p:txBody>
      </p:sp>
      <p:sp>
        <p:nvSpPr>
          <p:cNvPr id="22531" name="Subtitle 5"/>
          <p:cNvSpPr>
            <a:spLocks noGrp="1"/>
          </p:cNvSpPr>
          <p:nvPr>
            <p:ph idx="1"/>
          </p:nvPr>
        </p:nvSpPr>
        <p:spPr>
          <a:prstGeom prst="rect">
            <a:avLst/>
          </a:prstGeom>
        </p:spPr>
        <p:txBody>
          <a:bodyPr vert="horz">
            <a:normAutofit/>
          </a:bodyPr>
          <a:lstStyle>
            <a:lvl1pPr marL="365760" indent="-255905"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109855" indent="0">
              <a:buNone/>
            </a:pPr>
            <a:r>
              <a:rPr lang="en-US" altLang="en-US" b="1" dirty="0">
                <a:ea typeface="ヒラギノ角ゴ Pro W3" charset="-128"/>
              </a:rPr>
              <a:t>Calculating the WACC</a:t>
            </a:r>
            <a:endParaRPr lang="en-US" altLang="en-US" b="1"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The problem</a:t>
            </a:r>
            <a:endParaRPr lang="en-US" altLang="en-US"/>
          </a:p>
        </p:txBody>
      </p:sp>
      <p:sp>
        <p:nvSpPr>
          <p:cNvPr id="23555" name="Content Placeholder 2"/>
          <p:cNvSpPr>
            <a:spLocks noGrp="1"/>
          </p:cNvSpPr>
          <p:nvPr>
            <p:ph idx="1"/>
          </p:nvPr>
        </p:nvSpPr>
        <p:spPr/>
        <p:txBody>
          <a:bodyPr/>
          <a:lstStyle/>
          <a:p>
            <a:pPr marL="0" indent="0">
              <a:buNone/>
            </a:pPr>
            <a:r>
              <a:rPr lang="en-US" altLang="en-US" dirty="0"/>
              <a:t>Templeton was considering the acquisition of a chain of extended-care facilities and wanted to estimate its own WACC as a guide to the cost of capital for the acquisition. Templeton’s capital structure consists of the following (in millions of dollars): debt, $100; preference shares, $50; ordinary shares, $250, for a total of $400. Templeton contacted the firm’s investment banker to get estimates of the firm’s current cost of financing and was told that if the firm were to borrow the same amount of money today, it would have to pay lenders 10%.</a:t>
            </a:r>
            <a:endParaRPr lang="en-US" altLang="en-US" dirty="0"/>
          </a:p>
        </p:txBody>
      </p:sp>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ea typeface="ヒラギノ角ゴ Pro W3" charset="-128"/>
              </a:rPr>
              <a:t>The problem (cont.)</a:t>
            </a:r>
            <a:endParaRPr lang="en-US" altLang="en-US">
              <a:ea typeface="ヒラギノ角ゴ Pro W3" charset="-128"/>
            </a:endParaRPr>
          </a:p>
        </p:txBody>
      </p:sp>
      <p:sp>
        <p:nvSpPr>
          <p:cNvPr id="3" name="Content Placeholder 2"/>
          <p:cNvSpPr>
            <a:spLocks noGrp="1"/>
          </p:cNvSpPr>
          <p:nvPr>
            <p:ph idx="1"/>
          </p:nvPr>
        </p:nvSpPr>
        <p:spPr/>
        <p:txBody>
          <a:bodyPr/>
          <a:lstStyle/>
          <a:p>
            <a:pPr marL="0" indent="0">
              <a:buNone/>
              <a:defRPr/>
            </a:pPr>
            <a:r>
              <a:rPr lang="en-US" dirty="0"/>
              <a:t>Given the firm’s 30% tax rate, however, the after-tax cost of borrowing would only be 7%. Preference shareholders currently demand a 12% rate of return and ordinary shareholders demand 15%. Templeton’s CFO knew the WACC would be somewhere between 7% and 15% because the firm’s capital structure is a blend of the three sources of capital whose costs are bounded by this range.</a:t>
            </a:r>
            <a:endParaRPr lang="en-US" dirty="0"/>
          </a:p>
          <a:p>
            <a:pPr>
              <a:defRPr/>
            </a:pPr>
            <a:endParaRPr lang="en-US"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ea typeface="ヒラギノ角ゴ Pro W3" charset="-128"/>
              </a:rPr>
              <a:t>Step 1: Picture the problem </a:t>
            </a:r>
            <a:endParaRPr lang="en-US" altLang="en-US" dirty="0">
              <a:ea typeface="ヒラギノ角ゴ Pro W3" charset="-128"/>
            </a:endParaRPr>
          </a:p>
        </p:txBody>
      </p:sp>
      <p:sp>
        <p:nvSpPr>
          <p:cNvPr id="25603" name="Content Placeholder 2"/>
          <p:cNvSpPr>
            <a:spLocks noGrp="1"/>
          </p:cNvSpPr>
          <p:nvPr>
            <p:ph idx="1"/>
          </p:nvPr>
        </p:nvSpPr>
        <p:spPr/>
        <p:txBody>
          <a:bodyPr/>
          <a:lstStyle/>
          <a:p>
            <a:pPr marL="0" indent="0">
              <a:buNone/>
            </a:pPr>
            <a:r>
              <a:rPr lang="en-US" altLang="en-US">
                <a:ea typeface="ヒラギノ角ゴ Pro W3" charset="-128"/>
              </a:rPr>
              <a:t>The weighted average cost of capital combines the after-tax cost of financing for each of the firm’s sources of capital in a weighted average, where the weights are proportionate to the relative importance of each source of financing in the firm’s capital structure (note that these are market—not book—values) as follows:</a:t>
            </a:r>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695324" y="1700214"/>
            <a:ext cx="10801351" cy="469056"/>
          </a:xfrm>
        </p:spPr>
        <p:txBody>
          <a:bodyPr>
            <a:normAutofit fontScale="90000"/>
          </a:bodyPr>
          <a:lstStyle/>
          <a:p>
            <a:pPr eaLnBrk="1" hangingPunct="1">
              <a:defRPr/>
            </a:pPr>
            <a:r>
              <a:rPr lang="en-US" sz="3600" dirty="0"/>
              <a:t>THE COST OF CAPITAL: AN OVERVIEW</a:t>
            </a:r>
            <a:endParaRPr lang="en-US" sz="3600" dirty="0"/>
          </a:p>
        </p:txBody>
      </p:sp>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en-US" altLang="en-US">
                <a:ea typeface="ヒラギノ角ゴ Pro W3" charset="-128"/>
              </a:rPr>
              <a:t>Step 1: Picture the problem (cont.)</a:t>
            </a:r>
            <a:endParaRPr lang="en-US" altLang="en-US">
              <a:ea typeface="ヒラギノ角ゴ Pro W3" charset="-128"/>
            </a:endParaRPr>
          </a:p>
        </p:txBody>
      </p:sp>
      <p:sp>
        <p:nvSpPr>
          <p:cNvPr id="3" name="Content Placeholder 2"/>
          <p:cNvSpPr>
            <a:spLocks noGrp="1"/>
          </p:cNvSpPr>
          <p:nvPr>
            <p:ph idx="1"/>
          </p:nvPr>
        </p:nvSpPr>
        <p:spPr/>
        <p:txBody>
          <a:bodyPr/>
          <a:lstStyle/>
          <a:p>
            <a:endParaRPr lang="en-US"/>
          </a:p>
        </p:txBody>
      </p:sp>
      <p:pic>
        <p:nvPicPr>
          <p:cNvPr id="26627" name="Picture 4" descr="D:\Project\PAU12\PRODUCTION\DSG\Ch14\ch14_0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1905000"/>
            <a:ext cx="866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pPr eaLnBrk="1" hangingPunct="1"/>
            <a:r>
              <a:rPr lang="en-US" altLang="en-US">
                <a:ea typeface="ヒラギノ角ゴ Pro W3" charset="-128"/>
              </a:rPr>
              <a:t>Step 1: Picture the problem (cont.)</a:t>
            </a:r>
            <a:endParaRPr lang="en-US" altLang="en-US">
              <a:ea typeface="ヒラギノ角ゴ Pro W3" charset="-128"/>
            </a:endParaRPr>
          </a:p>
        </p:txBody>
      </p:sp>
      <p:sp>
        <p:nvSpPr>
          <p:cNvPr id="3" name="Content Placeholder 2"/>
          <p:cNvSpPr>
            <a:spLocks noGrp="1"/>
          </p:cNvSpPr>
          <p:nvPr>
            <p:ph idx="1"/>
          </p:nvPr>
        </p:nvSpPr>
        <p:spPr/>
        <p:txBody>
          <a:bodyPr/>
          <a:lstStyle/>
          <a:p>
            <a:endParaRPr lang="en-US"/>
          </a:p>
        </p:txBody>
      </p:sp>
      <p:pic>
        <p:nvPicPr>
          <p:cNvPr id="27651" name="Picture 4" descr="D:\Project\PAU12\PRODUCTION\DSG\Ch14\ch14_0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32076" y="1700214"/>
            <a:ext cx="5127848" cy="444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eaLnBrk="1" hangingPunct="1"/>
            <a:r>
              <a:rPr lang="en-US" altLang="en-US">
                <a:ea typeface="ヒラギノ角ゴ Pro W3" charset="-128"/>
              </a:rPr>
              <a:t>Step 1: Picture the problem (cont.)</a:t>
            </a:r>
            <a:endParaRPr lang="en-US" altLang="en-US">
              <a:ea typeface="ヒラギノ角ゴ Pro W3" charset="-128"/>
            </a:endParaRPr>
          </a:p>
        </p:txBody>
      </p:sp>
      <p:sp>
        <p:nvSpPr>
          <p:cNvPr id="3" name="Content Placeholder 2"/>
          <p:cNvSpPr>
            <a:spLocks noGrp="1"/>
          </p:cNvSpPr>
          <p:nvPr>
            <p:ph idx="1"/>
          </p:nvPr>
        </p:nvSpPr>
        <p:spPr/>
        <p:txBody>
          <a:bodyPr/>
          <a:lstStyle/>
          <a:p>
            <a:endParaRPr lang="en-US"/>
          </a:p>
        </p:txBody>
      </p:sp>
      <p:pic>
        <p:nvPicPr>
          <p:cNvPr id="28675" name="Picture 2" descr="D:\Project\PAU12\PRODUCTION\DSG\Ch14\ch14_0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30375" y="1700214"/>
            <a:ext cx="4931250" cy="452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pPr eaLnBrk="1" hangingPunct="1"/>
            <a:r>
              <a:rPr lang="en-US" altLang="en-US">
                <a:ea typeface="ヒラギノ角ゴ Pro W3" charset="-128"/>
              </a:rPr>
              <a:t>Step 2: Decide on a solution strategy</a:t>
            </a:r>
            <a:endParaRPr lang="en-US" altLang="en-US">
              <a:ea typeface="ヒラギノ角ゴ Pro W3" charset="-128"/>
            </a:endParaRPr>
          </a:p>
        </p:txBody>
      </p:sp>
      <p:sp>
        <p:nvSpPr>
          <p:cNvPr id="29699" name="Content Placeholder 2"/>
          <p:cNvSpPr>
            <a:spLocks noGrp="1"/>
          </p:cNvSpPr>
          <p:nvPr>
            <p:ph idx="1"/>
          </p:nvPr>
        </p:nvSpPr>
        <p:spPr/>
        <p:txBody>
          <a:bodyPr/>
          <a:lstStyle/>
          <a:p>
            <a:pPr marL="0" indent="0">
              <a:buNone/>
            </a:pPr>
            <a:r>
              <a:rPr lang="en-US" altLang="en-US" dirty="0">
                <a:ea typeface="ヒラギノ角ゴ Pro W3" charset="-128"/>
              </a:rPr>
              <a:t>To calculate the weighted average, we sum the products of the after-tax cost of each source of financing multiplied by its corresponding capital-structure weight, as defined in following equation: </a:t>
            </a:r>
            <a:endParaRPr lang="en-US" altLang="en-US" dirty="0">
              <a:ea typeface="ヒラギノ角ゴ Pro W3" charset="-128"/>
            </a:endParaRPr>
          </a:p>
          <a:p>
            <a:pPr marL="0" indent="0"/>
            <a:endParaRPr lang="en-US" altLang="en-US" dirty="0">
              <a:ea typeface="ヒラギノ角ゴ Pro W3" charset="-128"/>
            </a:endParaRPr>
          </a:p>
          <a:p>
            <a:pPr lvl="1" eaLnBrk="1" hangingPunct="1"/>
            <a:endParaRPr lang="en-US" altLang="en-US" dirty="0">
              <a:ea typeface="ヒラギノ角ゴ Pro W3" charset="-128"/>
            </a:endParaRPr>
          </a:p>
          <a:p>
            <a:pPr lvl="1" eaLnBrk="1" hangingPunct="1">
              <a:buFont typeface="Wingdings" panose="05000000000000000000" pitchFamily="2" charset="2"/>
              <a:buNone/>
            </a:pPr>
            <a:endParaRPr lang="en-US" altLang="en-US"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r>
              <a:rPr lang="en-US" altLang="en-US">
                <a:ea typeface="ヒラギノ角ゴ Pro W3" charset="-128"/>
              </a:rPr>
              <a:t>Step 2: Decide on a solution strategy (cont.)</a:t>
            </a:r>
            <a:endParaRPr lang="en-US" altLang="en-US">
              <a:ea typeface="ヒラギノ角ゴ Pro W3" charset="-128"/>
            </a:endParaRPr>
          </a:p>
        </p:txBody>
      </p:sp>
      <p:pic>
        <p:nvPicPr>
          <p:cNvPr id="30723" name="Picture 4" descr="D:\Project\PAU12\PRODUCTION\DSG\Ch14\ch14_0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44676" y="1905000"/>
            <a:ext cx="8594725"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a:ea typeface="ヒラギノ角ゴ Pro W3" charset="-128"/>
              </a:rPr>
              <a:t>Step 3: Solve</a:t>
            </a:r>
            <a:endParaRPr lang="en-US" altLang="en-US">
              <a:ea typeface="ヒラギノ角ゴ Pro W3" charset="-128"/>
            </a:endParaRPr>
          </a:p>
        </p:txBody>
      </p:sp>
      <p:sp>
        <p:nvSpPr>
          <p:cNvPr id="31747" name="Content Placeholder 2"/>
          <p:cNvSpPr>
            <a:spLocks noGrp="1"/>
          </p:cNvSpPr>
          <p:nvPr>
            <p:ph idx="1"/>
          </p:nvPr>
        </p:nvSpPr>
        <p:spPr/>
        <p:txBody>
          <a:bodyPr/>
          <a:lstStyle/>
          <a:p>
            <a:pPr marL="0" indent="0">
              <a:buNone/>
            </a:pPr>
            <a:r>
              <a:rPr lang="en-US" altLang="en-US" dirty="0">
                <a:ea typeface="ヒラギノ角ゴ Pro W3" charset="-128"/>
              </a:rPr>
              <a:t>Using the template found in  earlier Figure, we calculate Templeton’s WACC as follows:</a:t>
            </a:r>
            <a:endParaRPr lang="en-US" altLang="en-US" dirty="0">
              <a:ea typeface="ヒラギノ角ゴ Pro W3" charset="-128"/>
            </a:endParaRPr>
          </a:p>
          <a:p>
            <a:pPr marL="0" indent="0"/>
            <a:endParaRPr lang="en-US" altLang="en-US" dirty="0">
              <a:ea typeface="ヒラギノ角ゴ Pro W3" charset="-128"/>
            </a:endParaRPr>
          </a:p>
          <a:p>
            <a:pPr marL="0" indent="0"/>
            <a:endParaRPr lang="en-US" altLang="en-US" dirty="0">
              <a:ea typeface="ヒラギノ角ゴ Pro W3" charset="-128"/>
            </a:endParaRPr>
          </a:p>
        </p:txBody>
      </p:sp>
      <p:pic>
        <p:nvPicPr>
          <p:cNvPr id="31748" name="Picture 5" descr="D:\Project\PAU12\PRODUCTION\DSG\Ch14\ch14_2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2925" y="2919414"/>
            <a:ext cx="8542338"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a:ea typeface="ヒラギノ角ゴ Pro W3" charset="-128"/>
              </a:rPr>
              <a:t>Step 4: Analyse</a:t>
            </a:r>
            <a:endParaRPr lang="en-US" altLang="en-US">
              <a:ea typeface="ヒラギノ角ゴ Pro W3" charset="-128"/>
            </a:endParaRPr>
          </a:p>
        </p:txBody>
      </p:sp>
      <p:sp>
        <p:nvSpPr>
          <p:cNvPr id="32771" name="Content Placeholder 2"/>
          <p:cNvSpPr>
            <a:spLocks noGrp="1"/>
          </p:cNvSpPr>
          <p:nvPr>
            <p:ph idx="1"/>
          </p:nvPr>
        </p:nvSpPr>
        <p:spPr/>
        <p:txBody>
          <a:bodyPr/>
          <a:lstStyle/>
          <a:p>
            <a:pPr marL="0" indent="0">
              <a:buNone/>
            </a:pPr>
            <a:r>
              <a:rPr lang="en-US" altLang="en-US">
                <a:ea typeface="ヒラギノ角ゴ Pro W3" charset="-128"/>
              </a:rPr>
              <a:t>Templeton’s CFO estimated that the firm’s WACC is 12.625%, which lies within the range between the highest cost source of capital (ordinary shares at 15%) and the lowest (debt at 7%). The weighted average is much closer to the cost of ordinary equity than to the cost of debt, because 62.5% of the firm’s financing has been raised from ordinary shares. </a:t>
            </a:r>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p:cNvSpPr>
            <a:spLocks noGrp="1"/>
          </p:cNvSpPr>
          <p:nvPr>
            <p:ph type="title"/>
          </p:nvPr>
        </p:nvSpPr>
        <p:spPr/>
        <p:txBody>
          <a:bodyPr>
            <a:normAutofit fontScale="90000"/>
          </a:bodyPr>
          <a:lstStyle/>
          <a:p>
            <a:pPr eaLnBrk="1" hangingPunct="1">
              <a:defRPr/>
            </a:pPr>
            <a:r>
              <a:rPr lang="en-US" sz="3600" dirty="0"/>
              <a:t>Estimating the Cost of Individual Sources of Capital</a:t>
            </a:r>
            <a:endParaRPr lang="en-US" sz="3600"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a:ea typeface="ヒラギノ角ゴ Pro W3" charset="-128"/>
              </a:rPr>
              <a:t>The cost of debt</a:t>
            </a:r>
            <a:endParaRPr lang="en-US" altLang="en-US">
              <a:ea typeface="ヒラギノ角ゴ Pro W3" charset="-128"/>
            </a:endParaRPr>
          </a:p>
        </p:txBody>
      </p:sp>
      <p:sp>
        <p:nvSpPr>
          <p:cNvPr id="34819" name="Content Placeholder 2"/>
          <p:cNvSpPr>
            <a:spLocks noGrp="1"/>
          </p:cNvSpPr>
          <p:nvPr>
            <p:ph idx="1"/>
          </p:nvPr>
        </p:nvSpPr>
        <p:spPr/>
        <p:txBody>
          <a:bodyPr/>
          <a:lstStyle/>
          <a:p>
            <a:pPr marL="0" indent="0">
              <a:buNone/>
            </a:pPr>
            <a:r>
              <a:rPr lang="en-US" altLang="en-US" b="1">
                <a:ea typeface="ヒラギノ角ゴ Pro W3" charset="-128"/>
              </a:rPr>
              <a:t>The cost of debt </a:t>
            </a:r>
            <a:r>
              <a:rPr lang="en-US" altLang="en-US">
                <a:ea typeface="ヒラギノ角ゴ Pro W3" charset="-128"/>
              </a:rPr>
              <a:t>is the rate of return the firm’s lenders demand when they loan money to the firm. We estimate the market’s required rate of return on a firm’s debt using its </a:t>
            </a:r>
            <a:r>
              <a:rPr lang="en-US" altLang="en-US" u="sng">
                <a:ea typeface="ヒラギノ角ゴ Pro W3" charset="-128"/>
              </a:rPr>
              <a:t>yield to maturity</a:t>
            </a:r>
            <a:r>
              <a:rPr lang="en-US" altLang="en-US">
                <a:ea typeface="ヒラギノ角ゴ Pro W3" charset="-128"/>
              </a:rPr>
              <a:t> and </a:t>
            </a:r>
            <a:r>
              <a:rPr lang="en-US" altLang="en-US" u="sng">
                <a:ea typeface="ヒラギノ角ゴ Pro W3" charset="-128"/>
              </a:rPr>
              <a:t>not</a:t>
            </a:r>
            <a:r>
              <a:rPr lang="en-US" altLang="en-US">
                <a:ea typeface="ヒラギノ角ゴ Pro W3" charset="-128"/>
              </a:rPr>
              <a:t> the coupon rate.</a:t>
            </a:r>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a:ea typeface="ヒラギノ角ゴ Pro W3" charset="-128"/>
              </a:rPr>
              <a:t>The cost of debt (cont.)</a:t>
            </a:r>
            <a:endParaRPr lang="en-US" altLang="en-US">
              <a:ea typeface="ヒラギノ角ゴ Pro W3" charset="-128"/>
            </a:endParaRPr>
          </a:p>
        </p:txBody>
      </p:sp>
      <p:sp>
        <p:nvSpPr>
          <p:cNvPr id="35843" name="Content Placeholder 2"/>
          <p:cNvSpPr>
            <a:spLocks noGrp="1"/>
          </p:cNvSpPr>
          <p:nvPr>
            <p:ph idx="1"/>
          </p:nvPr>
        </p:nvSpPr>
        <p:spPr/>
        <p:txBody>
          <a:bodyPr/>
          <a:lstStyle/>
          <a:p>
            <a:pPr marL="0" indent="0">
              <a:buNone/>
            </a:pPr>
            <a:r>
              <a:rPr lang="en-US" altLang="en-US" u="sng" dirty="0">
                <a:ea typeface="ヒラギノ角ゴ Pro W3" charset="-128"/>
              </a:rPr>
              <a:t>Example:</a:t>
            </a:r>
            <a:r>
              <a:rPr lang="en-US" altLang="en-US" dirty="0">
                <a:ea typeface="ヒラギノ角ゴ Pro W3" charset="-128"/>
              </a:rPr>
              <a:t>  What will be the yield to maturity on a debt that has par value of $1000, a coupon interest rate of 7% that pays annually, time to maturity of 20 years and is currently trading at $945? What will be the cost of debt if the tax rate is 30%?</a:t>
            </a:r>
            <a:endParaRPr lang="en-US" altLang="en-US" u="sng"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Learning objectives</a:t>
            </a:r>
            <a:endParaRPr lang="en-US" altLang="en-US"/>
          </a:p>
        </p:txBody>
      </p:sp>
      <p:sp>
        <p:nvSpPr>
          <p:cNvPr id="7171" name="Content Placeholder 2"/>
          <p:cNvSpPr>
            <a:spLocks noGrp="1"/>
          </p:cNvSpPr>
          <p:nvPr>
            <p:ph idx="1"/>
          </p:nvPr>
        </p:nvSpPr>
        <p:spPr/>
        <p:txBody>
          <a:bodyPr/>
          <a:lstStyle/>
          <a:p>
            <a:r>
              <a:rPr lang="en-US" altLang="en-US" dirty="0"/>
              <a:t>Understand the concepts underlying the firm’s overall cost of capital and the purpose for its calculation.</a:t>
            </a:r>
            <a:endParaRPr lang="en-US" altLang="en-US" dirty="0"/>
          </a:p>
          <a:p>
            <a:r>
              <a:rPr lang="en-US" altLang="en-US" dirty="0"/>
              <a:t>Evaluate a firm’s capital structure, and determine the relative importance (weight) of each source of financing.</a:t>
            </a:r>
            <a:endParaRPr lang="en-US" altLang="en-US" dirty="0"/>
          </a:p>
          <a:p>
            <a:r>
              <a:rPr lang="en-US" altLang="en-US" dirty="0"/>
              <a:t>Calculate the after-tax cost of debt, preference shares and ordinary shares. </a:t>
            </a:r>
            <a:endParaRPr lang="en-US" altLang="en-US" dirty="0" smtClean="0"/>
          </a:p>
          <a:p>
            <a:r>
              <a:rPr lang="en-US" altLang="en-US" dirty="0"/>
              <a:t>Calculate a firm’s weighted average cost of capital</a:t>
            </a:r>
            <a:r>
              <a:rPr lang="en-US" altLang="en-US" dirty="0" smtClean="0"/>
              <a:t>.</a:t>
            </a:r>
            <a:endParaRPr lang="en-US" altLang="en-US" dirty="0"/>
          </a:p>
        </p:txBody>
      </p:sp>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a:ea typeface="ヒラギノ角ゴ Pro W3" charset="-128"/>
              </a:rPr>
              <a:t>The cost of debt (cont.)</a:t>
            </a:r>
            <a:endParaRPr lang="en-US" altLang="en-US">
              <a:ea typeface="ヒラギノ角ゴ Pro W3" charset="-128"/>
            </a:endParaRPr>
          </a:p>
        </p:txBody>
      </p:sp>
      <p:sp>
        <p:nvSpPr>
          <p:cNvPr id="36867" name="Content Placeholder 2"/>
          <p:cNvSpPr>
            <a:spLocks noGrp="1"/>
          </p:cNvSpPr>
          <p:nvPr>
            <p:ph idx="1"/>
          </p:nvPr>
        </p:nvSpPr>
        <p:spPr/>
        <p:txBody>
          <a:bodyPr/>
          <a:lstStyle/>
          <a:p>
            <a:pPr marL="0" indent="0">
              <a:buNone/>
            </a:pPr>
            <a:r>
              <a:rPr lang="en-US" altLang="en-US" u="sng" dirty="0">
                <a:ea typeface="ヒラギノ角ゴ Pro W3" charset="-128"/>
              </a:rPr>
              <a:t>Enter</a:t>
            </a:r>
            <a:r>
              <a:rPr lang="en-US" altLang="en-US" dirty="0">
                <a:ea typeface="ヒラギノ角ゴ Pro W3" charset="-128"/>
              </a:rPr>
              <a:t>:	</a:t>
            </a:r>
            <a:endParaRPr lang="en-US" altLang="en-US" dirty="0">
              <a:ea typeface="ヒラギノ角ゴ Pro W3" charset="-128"/>
            </a:endParaRPr>
          </a:p>
          <a:p>
            <a:pPr lvl="1" eaLnBrk="1" hangingPunct="1"/>
            <a:r>
              <a:rPr lang="en-US" altLang="en-US" dirty="0">
                <a:ea typeface="ヒラギノ角ゴ Pro W3" charset="-128"/>
              </a:rPr>
              <a:t>N = 20; PV = -945; PMT = 70; FV =1000</a:t>
            </a:r>
            <a:endParaRPr lang="en-US" altLang="en-US" dirty="0">
              <a:ea typeface="ヒラギノ角ゴ Pro W3" charset="-128"/>
            </a:endParaRPr>
          </a:p>
          <a:p>
            <a:pPr lvl="1" eaLnBrk="1" hangingPunct="1"/>
            <a:r>
              <a:rPr lang="en-US" altLang="en-US" dirty="0">
                <a:ea typeface="ヒラギノ角ゴ Pro W3" charset="-128"/>
              </a:rPr>
              <a:t>I/Y = </a:t>
            </a:r>
            <a:r>
              <a:rPr lang="en-US" altLang="en-US" b="1" dirty="0">
                <a:solidFill>
                  <a:srgbClr val="290FAB"/>
                </a:solidFill>
                <a:ea typeface="ヒラギノ角ゴ Pro W3" charset="-128"/>
              </a:rPr>
              <a:t>7.54%</a:t>
            </a:r>
            <a:endParaRPr lang="en-US" altLang="en-US" b="1" dirty="0">
              <a:solidFill>
                <a:srgbClr val="290FAB"/>
              </a:solidFill>
              <a:ea typeface="ヒラギノ角ゴ Pro W3" charset="-128"/>
            </a:endParaRPr>
          </a:p>
          <a:p>
            <a:pPr lvl="1" eaLnBrk="1" hangingPunct="1"/>
            <a:endParaRPr lang="en-US" altLang="en-US" dirty="0">
              <a:ea typeface="ヒラギノ角ゴ Pro W3" charset="-128"/>
            </a:endParaRPr>
          </a:p>
          <a:p>
            <a:pPr lvl="1" eaLnBrk="1" hangingPunct="1"/>
            <a:r>
              <a:rPr lang="en-US" altLang="en-US" dirty="0">
                <a:ea typeface="ヒラギノ角ゴ Pro W3" charset="-128"/>
              </a:rPr>
              <a:t>After-tax cost of debt = Yield (1-tax rate)</a:t>
            </a:r>
            <a:endParaRPr lang="en-US" altLang="en-US" dirty="0">
              <a:ea typeface="ヒラギノ角ゴ Pro W3" charset="-128"/>
            </a:endParaRPr>
          </a:p>
          <a:p>
            <a:pPr lvl="1" eaLnBrk="1" hangingPunct="1">
              <a:buFont typeface="Wingdings" panose="05000000000000000000" pitchFamily="2" charset="2"/>
              <a:buNone/>
            </a:pPr>
            <a:r>
              <a:rPr lang="en-US" altLang="en-US" dirty="0">
                <a:ea typeface="ヒラギノ角ゴ Pro W3" charset="-128"/>
              </a:rPr>
              <a:t>					    =  7.54 (1-.3)</a:t>
            </a:r>
            <a:endParaRPr lang="en-US" altLang="en-US" dirty="0">
              <a:ea typeface="ヒラギノ角ゴ Pro W3" charset="-128"/>
            </a:endParaRPr>
          </a:p>
          <a:p>
            <a:pPr lvl="1" eaLnBrk="1" hangingPunct="1">
              <a:buFont typeface="Wingdings" panose="05000000000000000000" pitchFamily="2" charset="2"/>
              <a:buNone/>
            </a:pPr>
            <a:r>
              <a:rPr lang="en-US" altLang="en-US" dirty="0">
                <a:ea typeface="ヒラギノ角ゴ Pro W3" charset="-128"/>
              </a:rPr>
              <a:t>					    = </a:t>
            </a:r>
            <a:r>
              <a:rPr lang="en-US" altLang="en-US" b="1" dirty="0">
                <a:solidFill>
                  <a:srgbClr val="290FAB"/>
                </a:solidFill>
                <a:ea typeface="ヒラギノ角ゴ Pro W3" charset="-128"/>
              </a:rPr>
              <a:t>5.28%</a:t>
            </a:r>
            <a:endParaRPr lang="en-US" altLang="en-US" b="1" dirty="0">
              <a:solidFill>
                <a:srgbClr val="290FAB"/>
              </a:solidFill>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a:ea typeface="ヒラギノ角ゴ Pro W3" charset="-128"/>
              </a:rPr>
              <a:t>The cost of debt (cont.)</a:t>
            </a:r>
            <a:endParaRPr lang="en-US" altLang="en-US">
              <a:ea typeface="ヒラギノ角ゴ Pro W3" charset="-128"/>
            </a:endParaRPr>
          </a:p>
        </p:txBody>
      </p:sp>
      <p:sp>
        <p:nvSpPr>
          <p:cNvPr id="37891" name="Content Placeholder 2"/>
          <p:cNvSpPr>
            <a:spLocks noGrp="1"/>
          </p:cNvSpPr>
          <p:nvPr>
            <p:ph idx="1"/>
          </p:nvPr>
        </p:nvSpPr>
        <p:spPr/>
        <p:txBody>
          <a:bodyPr/>
          <a:lstStyle/>
          <a:p>
            <a:pPr marL="0" indent="0">
              <a:buNone/>
            </a:pPr>
            <a:r>
              <a:rPr lang="en-US" altLang="en-US">
                <a:ea typeface="ヒラギノ角ゴ Pro W3" charset="-128"/>
              </a:rPr>
              <a:t>It is not easy to find the market price of a specific bond. It is a standard practice to estimate the cost of debt using yield to maturity on a portfolio of bonds with similar </a:t>
            </a:r>
            <a:r>
              <a:rPr lang="en-US" altLang="en-US" i="1">
                <a:ea typeface="ヒラギノ角ゴ Pro W3" charset="-128"/>
              </a:rPr>
              <a:t>credit rating </a:t>
            </a:r>
            <a:r>
              <a:rPr lang="en-US" altLang="en-US">
                <a:ea typeface="ヒラギノ角ゴ Pro W3" charset="-128"/>
              </a:rPr>
              <a:t>and </a:t>
            </a:r>
            <a:r>
              <a:rPr lang="en-US" altLang="en-US" i="1">
                <a:ea typeface="ヒラギノ角ゴ Pro W3" charset="-128"/>
              </a:rPr>
              <a:t>maturity</a:t>
            </a:r>
            <a:r>
              <a:rPr lang="en-US" altLang="en-US">
                <a:ea typeface="ヒラギノ角ゴ Pro W3" charset="-128"/>
              </a:rPr>
              <a:t> as the firm’s outstanding debt.</a:t>
            </a:r>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A guide to corporate bond ratings</a:t>
            </a:r>
            <a:endParaRPr lang="en-US" altLang="en-US" dirty="0"/>
          </a:p>
        </p:txBody>
      </p:sp>
      <p:sp>
        <p:nvSpPr>
          <p:cNvPr id="7" name="Content Placeholder 6"/>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AU"/>
              <a:t>FINM7409</a:t>
            </a:r>
            <a:endParaRPr lang="en-AU" dirty="0"/>
          </a:p>
        </p:txBody>
      </p:sp>
      <p:pic>
        <p:nvPicPr>
          <p:cNvPr id="38915" name="Picture 4" descr="D:\Project\PAU12\PRODUCTION\DSG\Ch14\ch14_0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56289" y="1700213"/>
            <a:ext cx="4479421" cy="460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Corporate bond yields: Default ratings and term to maturity</a:t>
            </a:r>
            <a:endParaRPr lang="en-US" altLang="en-US" dirty="0"/>
          </a:p>
        </p:txBody>
      </p:sp>
      <p:sp>
        <p:nvSpPr>
          <p:cNvPr id="8" name="Content Placeholder 7"/>
          <p:cNvSpPr>
            <a:spLocks noGrp="1"/>
          </p:cNvSpPr>
          <p:nvPr>
            <p:ph idx="1"/>
          </p:nvPr>
        </p:nvSpPr>
        <p:spPr/>
        <p:txBody>
          <a:bodyPr/>
          <a:lstStyle/>
          <a:p>
            <a:endParaRPr lang="en-US"/>
          </a:p>
        </p:txBody>
      </p:sp>
      <p:sp>
        <p:nvSpPr>
          <p:cNvPr id="5" name="Footer Placeholder 4"/>
          <p:cNvSpPr>
            <a:spLocks noGrp="1"/>
          </p:cNvSpPr>
          <p:nvPr>
            <p:ph type="ftr" sz="quarter" idx="3"/>
          </p:nvPr>
        </p:nvSpPr>
        <p:spPr/>
        <p:txBody>
          <a:bodyPr/>
          <a:lstStyle/>
          <a:p>
            <a:r>
              <a:rPr lang="en-AU"/>
              <a:t>FINM7409</a:t>
            </a:r>
            <a:endParaRPr lang="en-AU" dirty="0"/>
          </a:p>
        </p:txBody>
      </p:sp>
      <p:pic>
        <p:nvPicPr>
          <p:cNvPr id="39939" name="Picture 4" descr="D:\Project\PAU12\PRODUCTION\DSG\Ch14\ch14_0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99832" y="1700214"/>
            <a:ext cx="6791868" cy="475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20608" y="5514992"/>
            <a:ext cx="3429000" cy="215444"/>
          </a:xfrm>
          <a:prstGeom prst="rect">
            <a:avLst/>
          </a:prstGeom>
          <a:noFill/>
        </p:spPr>
        <p:txBody>
          <a:bodyPr wrap="square" rtlCol="0">
            <a:spAutoFit/>
          </a:bodyPr>
          <a:lstStyle/>
          <a:p>
            <a:r>
              <a:rPr lang="en-AU" sz="800" dirty="0">
                <a:latin typeface="+mj-lt"/>
              </a:rPr>
              <a:t>Reproduced with permission of BondsOnline.com.</a:t>
            </a:r>
            <a:endParaRPr lang="en-AU" sz="8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a:ea typeface="ヒラギノ角ゴ Pro W3" charset="-128"/>
              </a:rPr>
              <a:t>The cost of preference shares</a:t>
            </a:r>
            <a:endParaRPr lang="en-US" altLang="en-US">
              <a:ea typeface="ヒラギノ角ゴ Pro W3" charset="-128"/>
            </a:endParaRPr>
          </a:p>
        </p:txBody>
      </p:sp>
      <p:sp>
        <p:nvSpPr>
          <p:cNvPr id="40963" name="Content Placeholder 2"/>
          <p:cNvSpPr>
            <a:spLocks noGrp="1"/>
          </p:cNvSpPr>
          <p:nvPr>
            <p:ph idx="1"/>
          </p:nvPr>
        </p:nvSpPr>
        <p:spPr/>
        <p:txBody>
          <a:bodyPr/>
          <a:lstStyle/>
          <a:p>
            <a:pPr marL="0" indent="0">
              <a:buNone/>
            </a:pPr>
            <a:r>
              <a:rPr lang="en-US" altLang="en-US">
                <a:ea typeface="ヒラギノ角ゴ Pro W3" charset="-128"/>
              </a:rPr>
              <a:t>The </a:t>
            </a:r>
            <a:r>
              <a:rPr lang="en-US" altLang="en-US" b="1">
                <a:ea typeface="ヒラギノ角ゴ Pro W3" charset="-128"/>
              </a:rPr>
              <a:t>cost of preference shares </a:t>
            </a:r>
            <a:r>
              <a:rPr lang="en-US" altLang="en-US">
                <a:ea typeface="ヒラギノ角ゴ Pro W3" charset="-128"/>
              </a:rPr>
              <a:t>is the rate of return investors require of the firm when they purchase its preference shares. </a:t>
            </a:r>
            <a:endParaRPr lang="en-US" altLang="en-US">
              <a:ea typeface="ヒラギノ角ゴ Pro W3" charset="-128"/>
            </a:endParaRPr>
          </a:p>
          <a:p>
            <a:pPr marL="0" indent="0">
              <a:buNone/>
            </a:pPr>
            <a:endParaRPr lang="en-US" altLang="en-US">
              <a:ea typeface="ヒラギノ角ゴ Pro W3" charset="-128"/>
            </a:endParaRPr>
          </a:p>
          <a:p>
            <a:pPr marL="0" indent="0">
              <a:buNone/>
            </a:pPr>
            <a:endParaRPr lang="en-US" altLang="en-US">
              <a:ea typeface="ヒラギノ角ゴ Pro W3" charset="-128"/>
            </a:endParaRPr>
          </a:p>
        </p:txBody>
      </p:sp>
      <p:pic>
        <p:nvPicPr>
          <p:cNvPr id="40964" name="Picture 5" descr="D:\Project\PAU12\PRODUCTION\DSG\Ch14\ch14_1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14900" y="3505201"/>
            <a:ext cx="25527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pPr eaLnBrk="1" hangingPunct="1"/>
            <a:r>
              <a:rPr lang="en-US" altLang="en-US">
                <a:ea typeface="ヒラギノ角ゴ Pro W3" charset="-128"/>
              </a:rPr>
              <a:t>The cost of preference shares (cont.)</a:t>
            </a:r>
            <a:endParaRPr lang="en-US" altLang="en-US">
              <a:ea typeface="ヒラギノ角ゴ Pro W3" charset="-128"/>
            </a:endParaRPr>
          </a:p>
        </p:txBody>
      </p:sp>
      <p:sp>
        <p:nvSpPr>
          <p:cNvPr id="41987" name="Content Placeholder 2"/>
          <p:cNvSpPr>
            <a:spLocks noGrp="1"/>
          </p:cNvSpPr>
          <p:nvPr>
            <p:ph idx="1"/>
          </p:nvPr>
        </p:nvSpPr>
        <p:spPr/>
        <p:txBody>
          <a:bodyPr>
            <a:normAutofit/>
          </a:bodyPr>
          <a:lstStyle/>
          <a:p>
            <a:pPr marL="0" indent="0">
              <a:buNone/>
            </a:pPr>
            <a:r>
              <a:rPr lang="en-US" altLang="en-US" u="sng" dirty="0">
                <a:ea typeface="ヒラギノ角ゴ Pro W3" charset="-128"/>
              </a:rPr>
              <a:t>Example:</a:t>
            </a:r>
            <a:r>
              <a:rPr lang="en-US" altLang="en-US" dirty="0">
                <a:ea typeface="ヒラギノ角ゴ Pro W3" charset="-128"/>
              </a:rPr>
              <a:t> Consider the preference shares of Adelaide Power Company, which are trading at $23.35 per share. What will be the required rate of return on these shares if they have a par value of $25 and pay an annual dividend of 5.3%?</a:t>
            </a:r>
            <a:endParaRPr lang="en-US" altLang="en-US" dirty="0">
              <a:ea typeface="ヒラギノ角ゴ Pro W3" charset="-128"/>
            </a:endParaRPr>
          </a:p>
          <a:p>
            <a:pPr marL="0" indent="0">
              <a:buNone/>
            </a:pPr>
            <a:endParaRPr lang="en-US" altLang="en-US" u="sng" dirty="0">
              <a:ea typeface="ヒラギノ角ゴ Pro W3" charset="-128"/>
            </a:endParaRPr>
          </a:p>
          <a:p>
            <a:pPr marL="0" indent="0">
              <a:buNone/>
            </a:pPr>
            <a:r>
              <a:rPr lang="en-US" altLang="en-US" u="sng" dirty="0">
                <a:ea typeface="ヒラギノ角ゴ Pro W3" charset="-128"/>
              </a:rPr>
              <a:t>Using equation (14-2a)</a:t>
            </a:r>
            <a:endParaRPr lang="en-US" altLang="en-US" u="sng" dirty="0">
              <a:ea typeface="ヒラギノ角ゴ Pro W3" charset="-128"/>
            </a:endParaRPr>
          </a:p>
          <a:p>
            <a:pPr marL="0" indent="0">
              <a:buNone/>
            </a:pPr>
            <a:r>
              <a:rPr lang="en-US" altLang="en-US" dirty="0" err="1">
                <a:ea typeface="ヒラギノ角ゴ Pro W3" charset="-128"/>
              </a:rPr>
              <a:t>k</a:t>
            </a:r>
            <a:r>
              <a:rPr lang="en-US" altLang="en-US" baseline="-25000" dirty="0" err="1">
                <a:ea typeface="ヒラギノ角ゴ Pro W3" charset="-128"/>
              </a:rPr>
              <a:t>ps</a:t>
            </a:r>
            <a:r>
              <a:rPr lang="en-US" altLang="en-US" dirty="0">
                <a:ea typeface="ヒラギノ角ゴ Pro W3" charset="-128"/>
              </a:rPr>
              <a:t> = $1.325 ÷ $23.35  = </a:t>
            </a:r>
            <a:r>
              <a:rPr lang="en-US" altLang="en-US" b="1" dirty="0">
                <a:solidFill>
                  <a:srgbClr val="290FAB"/>
                </a:solidFill>
                <a:ea typeface="ヒラギノ角ゴ Pro W3" charset="-128"/>
              </a:rPr>
              <a:t>.0567 or 5.67% </a:t>
            </a:r>
            <a:endParaRPr lang="en-US" altLang="en-US" b="1" dirty="0">
              <a:solidFill>
                <a:srgbClr val="290FAB"/>
              </a:solidFill>
              <a:ea typeface="ヒラギノ角ゴ Pro W3" charset="-128"/>
            </a:endParaRPr>
          </a:p>
          <a:p>
            <a:pPr marL="0" indent="0">
              <a:buNone/>
            </a:pPr>
            <a:endParaRPr lang="en-US" altLang="en-US" u="sng" dirty="0">
              <a:ea typeface="ヒラギノ角ゴ Pro W3" charset="-128"/>
            </a:endParaRPr>
          </a:p>
          <a:p>
            <a:pPr marL="0" indent="0">
              <a:buNone/>
            </a:pPr>
            <a:endParaRPr lang="en-US" altLang="en-US" u="sng"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a:ea typeface="ヒラギノ角ゴ Pro W3" charset="-128"/>
              </a:rPr>
              <a:t>The cost of ordinary shares</a:t>
            </a:r>
            <a:endParaRPr lang="en-US" altLang="en-US">
              <a:ea typeface="ヒラギノ角ゴ Pro W3" charset="-128"/>
            </a:endParaRPr>
          </a:p>
        </p:txBody>
      </p:sp>
      <p:sp>
        <p:nvSpPr>
          <p:cNvPr id="43011" name="Content Placeholder 2"/>
          <p:cNvSpPr>
            <a:spLocks noGrp="1"/>
          </p:cNvSpPr>
          <p:nvPr>
            <p:ph idx="1"/>
          </p:nvPr>
        </p:nvSpPr>
        <p:spPr/>
        <p:txBody>
          <a:bodyPr/>
          <a:lstStyle/>
          <a:p>
            <a:pPr marL="0" indent="0">
              <a:buNone/>
            </a:pPr>
            <a:r>
              <a:rPr lang="en-US" altLang="en-US">
                <a:ea typeface="ヒラギノ角ゴ Pro W3" charset="-128"/>
              </a:rPr>
              <a:t>The </a:t>
            </a:r>
            <a:r>
              <a:rPr lang="en-US" altLang="en-US" b="1">
                <a:ea typeface="ヒラギノ角ゴ Pro W3" charset="-128"/>
              </a:rPr>
              <a:t>cost of ordinary equity capital </a:t>
            </a:r>
            <a:r>
              <a:rPr lang="en-US" altLang="en-US">
                <a:ea typeface="ヒラギノ角ゴ Pro W3" charset="-128"/>
              </a:rPr>
              <a:t>is the cost of </a:t>
            </a:r>
            <a:r>
              <a:rPr lang="en-US" altLang="en-US" b="1">
                <a:ea typeface="ヒラギノ角ゴ Pro W3" charset="-128"/>
              </a:rPr>
              <a:t>ordinary share financing </a:t>
            </a:r>
            <a:r>
              <a:rPr lang="en-US" altLang="en-US">
                <a:ea typeface="ヒラギノ角ゴ Pro W3" charset="-128"/>
              </a:rPr>
              <a:t>to the firm, and is the rate of return investors </a:t>
            </a:r>
            <a:r>
              <a:rPr lang="en-US" altLang="en-US" i="1">
                <a:ea typeface="ヒラギノ角ゴ Pro W3" charset="-128"/>
              </a:rPr>
              <a:t>expect</a:t>
            </a:r>
            <a:r>
              <a:rPr lang="en-US" altLang="en-US">
                <a:ea typeface="ヒラギノ角ゴ Pro W3" charset="-128"/>
              </a:rPr>
              <a:t> to receive from investing in a firm’s shares. This return comes in the form of dividends and proceeds from the sale of the stock. </a:t>
            </a:r>
            <a:endParaRPr lang="en-US" altLang="en-US">
              <a:ea typeface="ヒラギノ角ゴ Pro W3" charset="-128"/>
            </a:endParaRPr>
          </a:p>
          <a:p>
            <a:pPr marL="0" indent="0">
              <a:buNone/>
            </a:pPr>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altLang="en-US">
                <a:ea typeface="ヒラギノ角ゴ Pro W3" charset="-128"/>
              </a:rPr>
              <a:t>The cost of ordinary shares (cont.)</a:t>
            </a:r>
            <a:endParaRPr lang="en-US" altLang="en-US">
              <a:ea typeface="ヒラギノ角ゴ Pro W3" charset="-128"/>
            </a:endParaRPr>
          </a:p>
        </p:txBody>
      </p:sp>
      <p:sp>
        <p:nvSpPr>
          <p:cNvPr id="44035" name="Content Placeholder 2"/>
          <p:cNvSpPr>
            <a:spLocks noGrp="1"/>
          </p:cNvSpPr>
          <p:nvPr>
            <p:ph idx="1"/>
          </p:nvPr>
        </p:nvSpPr>
        <p:spPr/>
        <p:txBody>
          <a:bodyPr/>
          <a:lstStyle/>
          <a:p>
            <a:pPr marL="0" indent="0">
              <a:buNone/>
            </a:pPr>
            <a:r>
              <a:rPr lang="en-US" altLang="en-US" dirty="0">
                <a:ea typeface="ヒラギノ角ゴ Pro W3" charset="-128"/>
              </a:rPr>
              <a:t>There are two approaches to estimating the cost of ordinary equity:</a:t>
            </a:r>
            <a:endParaRPr lang="en-US" altLang="en-US" dirty="0">
              <a:ea typeface="ヒラギノ角ゴ Pro W3" charset="-128"/>
            </a:endParaRPr>
          </a:p>
          <a:p>
            <a:pPr marL="0" indent="0">
              <a:buNone/>
            </a:pPr>
            <a:endParaRPr lang="en-US" altLang="en-US" dirty="0">
              <a:ea typeface="ヒラギノ角ゴ Pro W3" charset="-128"/>
            </a:endParaRPr>
          </a:p>
          <a:p>
            <a:pPr marL="971550" lvl="1" indent="-514350">
              <a:buFont typeface="Verdana" panose="020B0604030504040204" pitchFamily="34" charset="0"/>
              <a:buAutoNum type="arabicPeriod"/>
            </a:pPr>
            <a:r>
              <a:rPr lang="en-US" altLang="en-US" sz="2800" dirty="0">
                <a:ea typeface="ヒラギノ角ゴ Pro W3" charset="-128"/>
              </a:rPr>
              <a:t>The dividend growth model</a:t>
            </a:r>
            <a:endParaRPr lang="en-US" altLang="en-US" sz="2800" dirty="0">
              <a:ea typeface="ヒラギノ角ゴ Pro W3" charset="-128"/>
            </a:endParaRPr>
          </a:p>
          <a:p>
            <a:pPr marL="971550" lvl="1" indent="-514350">
              <a:buFont typeface="Verdana" panose="020B0604030504040204" pitchFamily="34" charset="0"/>
              <a:buAutoNum type="arabicPeriod"/>
            </a:pPr>
            <a:r>
              <a:rPr lang="en-US" altLang="en-US" sz="2800" dirty="0">
                <a:ea typeface="ヒラギノ角ゴ Pro W3" charset="-128"/>
              </a:rPr>
              <a:t>CAPM</a:t>
            </a:r>
            <a:endParaRPr lang="en-US" altLang="en-US" sz="2800"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pPr eaLnBrk="1" hangingPunct="1"/>
            <a:r>
              <a:rPr lang="en-US" altLang="en-US">
                <a:ea typeface="ヒラギノ角ゴ Pro W3" charset="-128"/>
              </a:rPr>
              <a:t>The dividend growth model: Discounted cash flow approach</a:t>
            </a:r>
            <a:endParaRPr lang="en-US" altLang="en-US">
              <a:ea typeface="ヒラギノ角ゴ Pro W3" charset="-128"/>
            </a:endParaRPr>
          </a:p>
        </p:txBody>
      </p:sp>
      <p:sp>
        <p:nvSpPr>
          <p:cNvPr id="45059" name="Content Placeholder 2"/>
          <p:cNvSpPr>
            <a:spLocks noGrp="1"/>
          </p:cNvSpPr>
          <p:nvPr>
            <p:ph idx="1"/>
          </p:nvPr>
        </p:nvSpPr>
        <p:spPr/>
        <p:txBody>
          <a:bodyPr/>
          <a:lstStyle/>
          <a:p>
            <a:pPr marL="514350" indent="-514350">
              <a:buFont typeface="Verdana" panose="020B0604030504040204" pitchFamily="34" charset="0"/>
              <a:buAutoNum type="arabicPeriod"/>
            </a:pPr>
            <a:r>
              <a:rPr lang="en-US" altLang="en-US">
                <a:ea typeface="ヒラギノ角ゴ Pro W3" charset="-128"/>
              </a:rPr>
              <a:t>Estimate the expected stream of dividends that the common stock is expected to provide.</a:t>
            </a:r>
            <a:endParaRPr lang="en-US" altLang="en-US">
              <a:ea typeface="ヒラギノ角ゴ Pro W3" charset="-128"/>
            </a:endParaRPr>
          </a:p>
          <a:p>
            <a:pPr marL="514350" indent="-514350">
              <a:buFont typeface="Verdana" panose="020B0604030504040204" pitchFamily="34" charset="0"/>
              <a:buAutoNum type="arabicPeriod"/>
            </a:pPr>
            <a:endParaRPr lang="en-US" altLang="en-US">
              <a:ea typeface="ヒラギノ角ゴ Pro W3" charset="-128"/>
            </a:endParaRPr>
          </a:p>
          <a:p>
            <a:pPr marL="514350" indent="-514350">
              <a:buFont typeface="Verdana" panose="020B0604030504040204" pitchFamily="34" charset="0"/>
              <a:buAutoNum type="arabicPeriod"/>
            </a:pPr>
            <a:r>
              <a:rPr lang="en-US" altLang="en-US">
                <a:ea typeface="ヒラギノ角ゴ Pro W3" charset="-128"/>
              </a:rPr>
              <a:t>Using these estimated dividends and the firm’s current stock price, calculate the internal rate of return on the stock investment. </a:t>
            </a:r>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pPr eaLnBrk="1" hangingPunct="1"/>
            <a:r>
              <a:rPr lang="en-US" altLang="en-US" dirty="0">
                <a:ea typeface="ヒラギノ角ゴ Pro W3" charset="-128"/>
              </a:rPr>
              <a:t>The dividend growth model: Discounted cash flow approach (cont.) </a:t>
            </a:r>
            <a:endParaRPr lang="en-US" altLang="en-US" dirty="0">
              <a:ea typeface="ヒラギノ角ゴ Pro W3" charset="-128"/>
            </a:endParaRPr>
          </a:p>
        </p:txBody>
      </p:sp>
      <p:sp>
        <p:nvSpPr>
          <p:cNvPr id="3" name="Content Placeholder 2"/>
          <p:cNvSpPr>
            <a:spLocks noGrp="1"/>
          </p:cNvSpPr>
          <p:nvPr>
            <p:ph idx="1"/>
          </p:nvPr>
        </p:nvSpPr>
        <p:spPr/>
        <p:txBody>
          <a:bodyPr/>
          <a:lstStyle/>
          <a:p>
            <a:endParaRPr lang="en-US"/>
          </a:p>
        </p:txBody>
      </p:sp>
      <p:pic>
        <p:nvPicPr>
          <p:cNvPr id="46083" name="Picture 5" descr="D:\Project\PAU12\PRODUCTION\DSG\Ch14\ch14_1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000" y="2133600"/>
            <a:ext cx="83185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6" descr="D:\Project\PAU12\PRODUCTION\DSG\Ch14\ch14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038600"/>
            <a:ext cx="18224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en-US" dirty="0">
                <a:ea typeface="ヒラギノ角ゴ Pro W3" charset="-128"/>
              </a:rPr>
              <a:t>The cost of capital: An overview</a:t>
            </a:r>
            <a:endParaRPr lang="en-US" dirty="0"/>
          </a:p>
        </p:txBody>
      </p:sp>
      <p:graphicFrame>
        <p:nvGraphicFramePr>
          <p:cNvPr id="6" name="Content Placeholder 5"/>
          <p:cNvGraphicFramePr>
            <a:graphicFrameLocks noGrp="1"/>
          </p:cNvGraphicFramePr>
          <p:nvPr>
            <p:ph idx="1"/>
          </p:nvPr>
        </p:nvGraphicFramePr>
        <p:xfrm>
          <a:off x="695325" y="1700213"/>
          <a:ext cx="10801350" cy="4608512"/>
        </p:xfrm>
        <a:graphic>
          <a:graphicData uri="http://schemas.openxmlformats.org/drawingml/2006/chart">
            <c:chart xmlns:c="http://schemas.openxmlformats.org/drawingml/2006/chart" xmlns:r="http://schemas.openxmlformats.org/officeDocument/2006/relationships" r:id="rId1"/>
          </a:graphicData>
        </a:graphic>
      </p:graphicFrame>
      <p:sp>
        <p:nvSpPr>
          <p:cNvPr id="11" name="TextBox 10"/>
          <p:cNvSpPr txBox="1"/>
          <p:nvPr/>
        </p:nvSpPr>
        <p:spPr>
          <a:xfrm>
            <a:off x="7536160" y="3635137"/>
            <a:ext cx="1872208" cy="369332"/>
          </a:xfrm>
          <a:prstGeom prst="rect">
            <a:avLst/>
          </a:prstGeom>
          <a:noFill/>
        </p:spPr>
        <p:txBody>
          <a:bodyPr wrap="square" rtlCol="0">
            <a:spAutoFit/>
          </a:bodyPr>
          <a:lstStyle/>
          <a:p>
            <a:r>
              <a:rPr lang="en-US" dirty="0"/>
              <a:t>Cost of Debt</a:t>
            </a:r>
            <a:endParaRPr lang="en-US" dirty="0"/>
          </a:p>
        </p:txBody>
      </p:sp>
      <p:sp>
        <p:nvSpPr>
          <p:cNvPr id="12" name="TextBox 11"/>
          <p:cNvSpPr txBox="1"/>
          <p:nvPr/>
        </p:nvSpPr>
        <p:spPr>
          <a:xfrm>
            <a:off x="2927648" y="3717032"/>
            <a:ext cx="1872208" cy="369332"/>
          </a:xfrm>
          <a:prstGeom prst="rect">
            <a:avLst/>
          </a:prstGeom>
          <a:noFill/>
        </p:spPr>
        <p:txBody>
          <a:bodyPr wrap="square" rtlCol="0">
            <a:spAutoFit/>
          </a:bodyPr>
          <a:lstStyle/>
          <a:p>
            <a:r>
              <a:rPr lang="en-US" dirty="0"/>
              <a:t>Cost of Equity</a:t>
            </a:r>
            <a:endParaRPr lang="en-US" dirty="0"/>
          </a:p>
        </p:txBody>
      </p:sp>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4"/>
          <p:cNvSpPr>
            <a:spLocks noGrp="1"/>
          </p:cNvSpPr>
          <p:nvPr>
            <p:ph type="title"/>
          </p:nvPr>
        </p:nvSpPr>
        <p:spPr/>
        <p:txBody>
          <a:bodyPr/>
          <a:lstStyle/>
          <a:p>
            <a:pPr eaLnBrk="1" hangingPunct="1"/>
            <a:r>
              <a:rPr lang="en-US" altLang="en-US" sz="3600" cap="none" dirty="0">
                <a:ea typeface="ヒラギノ角ゴ Pro W3" charset="-128"/>
              </a:rPr>
              <a:t>CHECKPOINT : </a:t>
            </a:r>
            <a:r>
              <a:rPr lang="en-US" altLang="en-US" sz="3600" i="1" cap="none" dirty="0">
                <a:ea typeface="ヒラギノ角ゴ Pro W3" charset="-128"/>
              </a:rPr>
              <a:t>CHECK YOURSELF</a:t>
            </a:r>
            <a:endParaRPr lang="en-US" altLang="en-US" sz="3600" cap="none" dirty="0">
              <a:solidFill>
                <a:srgbClr val="000090"/>
              </a:solidFill>
              <a:ea typeface="ヒラギノ角ゴ Pro W3" charset="-128"/>
            </a:endParaRPr>
          </a:p>
        </p:txBody>
      </p:sp>
      <p:sp>
        <p:nvSpPr>
          <p:cNvPr id="47107" name="Subtitle 5"/>
          <p:cNvSpPr>
            <a:spLocks noGrp="1"/>
          </p:cNvSpPr>
          <p:nvPr>
            <p:ph idx="1"/>
          </p:nvPr>
        </p:nvSpPr>
        <p:spPr>
          <a:prstGeom prst="rect">
            <a:avLst/>
          </a:prstGeom>
        </p:spPr>
        <p:txBody>
          <a:bodyPr vert="horz">
            <a:normAutofit/>
          </a:bodyPr>
          <a:lstStyle>
            <a:lvl1pPr marL="365760" indent="-255905"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136525" indent="-27305">
              <a:buNone/>
            </a:pPr>
            <a:r>
              <a:rPr lang="en-US" altLang="en-US" b="1" dirty="0">
                <a:ea typeface="ヒラギノ角ゴ Pro W3" charset="-128"/>
              </a:rPr>
              <a:t>Estimating the cost of ordinary shares for Pearson plc using the dividend growth model</a:t>
            </a:r>
            <a:endParaRPr lang="en-US" altLang="en-US" b="1"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a:ea typeface="ヒラギノ角ゴ Pro W3" charset="-128"/>
              </a:rPr>
              <a:t>The problem</a:t>
            </a:r>
            <a:endParaRPr lang="en-US" altLang="en-US">
              <a:ea typeface="ヒラギノ角ゴ Pro W3" charset="-128"/>
            </a:endParaRPr>
          </a:p>
        </p:txBody>
      </p:sp>
      <p:sp>
        <p:nvSpPr>
          <p:cNvPr id="48131" name="Content Placeholder 2"/>
          <p:cNvSpPr>
            <a:spLocks noGrp="1"/>
          </p:cNvSpPr>
          <p:nvPr>
            <p:ph idx="1"/>
          </p:nvPr>
        </p:nvSpPr>
        <p:spPr/>
        <p:txBody>
          <a:bodyPr/>
          <a:lstStyle/>
          <a:p>
            <a:pPr marL="0" indent="0">
              <a:buNone/>
            </a:pPr>
            <a:r>
              <a:rPr lang="en-US" altLang="en-US">
                <a:ea typeface="ヒラギノ角ゴ Pro W3" charset="-128"/>
              </a:rPr>
              <a:t>Pearson plc is an international media company that operates three business groups: Pearson Education, the Financial Times and Penguin. In late 2014, Pearson’s CFO called for an update of the firm’s cost of capital. The first phase of the estimation focused on the firm’s cost of ordinary shares. How would the CFO determine the cost of the company’s shares, using the dividend growth model?</a:t>
            </a:r>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a:ea typeface="ヒラギノ角ゴ Pro W3" charset="-128"/>
              </a:rPr>
              <a:t>Step 1: Picture the problem</a:t>
            </a:r>
            <a:endParaRPr lang="en-US" altLang="en-US">
              <a:ea typeface="ヒラギノ角ゴ Pro W3" charset="-128"/>
            </a:endParaRPr>
          </a:p>
        </p:txBody>
      </p:sp>
      <p:sp>
        <p:nvSpPr>
          <p:cNvPr id="49155" name="Content Placeholder 2"/>
          <p:cNvSpPr>
            <a:spLocks noGrp="1"/>
          </p:cNvSpPr>
          <p:nvPr>
            <p:ph idx="1"/>
          </p:nvPr>
        </p:nvSpPr>
        <p:spPr/>
        <p:txBody>
          <a:bodyPr/>
          <a:lstStyle/>
          <a:p>
            <a:pPr marL="0" indent="0">
              <a:buNone/>
            </a:pPr>
            <a:r>
              <a:rPr lang="en-US" altLang="en-US">
                <a:ea typeface="ヒラギノ角ゴ Pro W3" charset="-128"/>
              </a:rPr>
              <a:t>The financial analyst decided to first look at the dividend growth model to get an initial estimate of the cost of ordinary shares. The equation for the cost of ordinary shares using the dividend growth model describes the cost of ordinary shares as the sum of two components: the expected dividend yield for the coming year (</a:t>
            </a:r>
            <a:r>
              <a:rPr lang="en-US" altLang="en-US" i="1">
                <a:ea typeface="ヒラギノ角ゴ Pro W3" charset="-128"/>
              </a:rPr>
              <a:t>D1/PE</a:t>
            </a:r>
            <a:r>
              <a:rPr lang="en-US" altLang="en-US">
                <a:ea typeface="ヒラギノ角ゴ Pro W3" charset="-128"/>
              </a:rPr>
              <a:t>) plus the expected rate of growth in dividends, </a:t>
            </a:r>
            <a:r>
              <a:rPr lang="en-US" altLang="en-US" i="1">
                <a:ea typeface="ヒラギノ角ゴ Pro W3" charset="-128"/>
              </a:rPr>
              <a:t>g</a:t>
            </a:r>
            <a:r>
              <a:rPr lang="en-US" altLang="en-US">
                <a:ea typeface="ヒラギノ角ゴ Pro W3" charset="-128"/>
              </a:rPr>
              <a:t>.</a:t>
            </a:r>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pPr eaLnBrk="1" hangingPunct="1"/>
            <a:r>
              <a:rPr lang="en-US" altLang="en-US">
                <a:ea typeface="ヒラギノ角ゴ Pro W3" charset="-128"/>
              </a:rPr>
              <a:t>Step 1: Picture the problem (cont.)</a:t>
            </a:r>
            <a:endParaRPr lang="en-US" altLang="en-US">
              <a:ea typeface="ヒラギノ角ゴ Pro W3" charset="-128"/>
            </a:endParaRPr>
          </a:p>
        </p:txBody>
      </p:sp>
      <p:sp>
        <p:nvSpPr>
          <p:cNvPr id="3" name="Content Placeholder 2"/>
          <p:cNvSpPr>
            <a:spLocks noGrp="1"/>
          </p:cNvSpPr>
          <p:nvPr>
            <p:ph idx="1"/>
          </p:nvPr>
        </p:nvSpPr>
        <p:spPr/>
        <p:txBody>
          <a:bodyPr/>
          <a:lstStyle/>
          <a:p>
            <a:endParaRPr lang="en-US"/>
          </a:p>
        </p:txBody>
      </p:sp>
      <p:pic>
        <p:nvPicPr>
          <p:cNvPr id="50179" name="Picture 2" descr="D:\Project\PAU12\PRODUCTION\DSG\Ch14\ch14_2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91000" y="2209800"/>
            <a:ext cx="34417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eaLnBrk="1" hangingPunct="1"/>
            <a:r>
              <a:rPr lang="en-US" altLang="en-US">
                <a:ea typeface="ヒラギノ角ゴ Pro W3" charset="-128"/>
              </a:rPr>
              <a:t>Step 1: Picture the problem (cont.)</a:t>
            </a:r>
            <a:endParaRPr lang="en-US" altLang="en-US">
              <a:ea typeface="ヒラギノ角ゴ Pro W3" charset="-128"/>
            </a:endParaRPr>
          </a:p>
        </p:txBody>
      </p:sp>
      <p:sp>
        <p:nvSpPr>
          <p:cNvPr id="51203" name="Content Placeholder 2"/>
          <p:cNvSpPr>
            <a:spLocks noGrp="1"/>
          </p:cNvSpPr>
          <p:nvPr>
            <p:ph idx="1"/>
          </p:nvPr>
        </p:nvSpPr>
        <p:spPr/>
        <p:txBody>
          <a:bodyPr/>
          <a:lstStyle/>
          <a:p>
            <a:pPr marL="0" indent="0">
              <a:buNone/>
            </a:pPr>
            <a:r>
              <a:rPr lang="en-US" altLang="en-US">
                <a:ea typeface="ヒラギノ角ゴ Pro W3" charset="-128"/>
              </a:rPr>
              <a:t>We need three numbers to carry out the estimate of the cost of ordinary shares: </a:t>
            </a:r>
            <a:endParaRPr lang="en-US" altLang="en-US">
              <a:ea typeface="ヒラギノ角ゴ Pro W3" charset="-128"/>
            </a:endParaRPr>
          </a:p>
        </p:txBody>
      </p:sp>
      <p:pic>
        <p:nvPicPr>
          <p:cNvPr id="51204" name="Picture 2" descr="D:\Project\PAU12\PRODUCTION\DSG\Ch14\ch14_2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35338" y="2503488"/>
            <a:ext cx="535146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altLang="en-US">
                <a:ea typeface="ヒラギノ角ゴ Pro W3" charset="-128"/>
              </a:rPr>
              <a:t>Step 2: Decide on a solution strategy</a:t>
            </a:r>
            <a:endParaRPr lang="en-US" altLang="en-US">
              <a:ea typeface="ヒラギノ角ゴ Pro W3" charset="-128"/>
            </a:endParaRPr>
          </a:p>
        </p:txBody>
      </p:sp>
      <p:sp>
        <p:nvSpPr>
          <p:cNvPr id="52227" name="Content Placeholder 2"/>
          <p:cNvSpPr>
            <a:spLocks noGrp="1"/>
          </p:cNvSpPr>
          <p:nvPr>
            <p:ph idx="1"/>
          </p:nvPr>
        </p:nvSpPr>
        <p:spPr/>
        <p:txBody>
          <a:bodyPr/>
          <a:lstStyle/>
          <a:p>
            <a:pPr marL="0" indent="0">
              <a:buNone/>
            </a:pPr>
            <a:r>
              <a:rPr lang="en-US" altLang="en-US" dirty="0">
                <a:ea typeface="ヒラギノ角ゴ Pro W3" charset="-128"/>
              </a:rPr>
              <a:t>To estimate the dividend for 2015, we multiply Pearson’s $0.822 in dividends for 2014 by 1 plus the estimated rate of growth in dividends of 7.90%. It is standard practice to rely on outside equity analysts whose estimates of growth in earnings (and, consequently, dividends) are published regularly in analyst reports found on the Internet. All that is required now is to substitute these values into equation).</a:t>
            </a:r>
            <a:endParaRPr lang="en-US" altLang="en-US"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a:ea typeface="ヒラギノ角ゴ Pro W3" charset="-128"/>
              </a:rPr>
              <a:t>Step 3: Solve</a:t>
            </a:r>
            <a:endParaRPr lang="en-US" altLang="en-US">
              <a:ea typeface="ヒラギノ角ゴ Pro W3" charset="-128"/>
            </a:endParaRPr>
          </a:p>
        </p:txBody>
      </p:sp>
      <p:sp>
        <p:nvSpPr>
          <p:cNvPr id="53251" name="Content Placeholder 2"/>
          <p:cNvSpPr>
            <a:spLocks noGrp="1"/>
          </p:cNvSpPr>
          <p:nvPr>
            <p:ph idx="1"/>
          </p:nvPr>
        </p:nvSpPr>
        <p:spPr/>
        <p:txBody>
          <a:bodyPr/>
          <a:lstStyle/>
          <a:p>
            <a:r>
              <a:rPr lang="en-US" altLang="en-US" sz="2400" dirty="0">
                <a:ea typeface="ヒラギノ角ゴ Pro W3" charset="-128"/>
              </a:rPr>
              <a:t>Substituting into equation, we calculate our estimate of the cost of ordinary equity for Pearson as:</a:t>
            </a:r>
            <a:endParaRPr lang="en-US" altLang="en-US" sz="2400" b="1" dirty="0">
              <a:solidFill>
                <a:srgbClr val="290FAB"/>
              </a:solidFill>
              <a:ea typeface="ヒラギノ角ゴ Pro W3" charset="-128"/>
            </a:endParaRPr>
          </a:p>
        </p:txBody>
      </p:sp>
      <p:pic>
        <p:nvPicPr>
          <p:cNvPr id="53252" name="Picture 2" descr="D:\Project\PAU12\PRODUCTION\DSG\Ch14\ch14_2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1025" y="2819400"/>
            <a:ext cx="8516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a:ea typeface="ヒラギノ角ゴ Pro W3" charset="-128"/>
              </a:rPr>
              <a:t>Step 4: Analyse</a:t>
            </a:r>
            <a:endParaRPr lang="en-US" altLang="en-US">
              <a:ea typeface="ヒラギノ角ゴ Pro W3" charset="-128"/>
            </a:endParaRPr>
          </a:p>
        </p:txBody>
      </p:sp>
      <p:sp>
        <p:nvSpPr>
          <p:cNvPr id="54275" name="Content Placeholder 2"/>
          <p:cNvSpPr>
            <a:spLocks noGrp="1"/>
          </p:cNvSpPr>
          <p:nvPr>
            <p:ph idx="1"/>
          </p:nvPr>
        </p:nvSpPr>
        <p:spPr/>
        <p:txBody>
          <a:bodyPr/>
          <a:lstStyle/>
          <a:p>
            <a:pPr marL="0" indent="0">
              <a:buNone/>
            </a:pPr>
            <a:r>
              <a:rPr lang="en-US" altLang="en-US">
                <a:ea typeface="ヒラギノ角ゴ Pro W3" charset="-128"/>
              </a:rPr>
              <a:t>Pearson’s cost of ordinary shares is estimated to be 12.62%. The key driver of this estimate is the growth rate in Pearson’s dividends, which Pearson’s analyst established at 7.90%. This is a very difficult estimate to make, and the number we choose has a dramatic impact on the estimated cost of ordinary shares.</a:t>
            </a:r>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pPr eaLnBrk="1" hangingPunct="1"/>
            <a:r>
              <a:rPr lang="en-US" altLang="en-US">
                <a:ea typeface="ヒラギノ角ゴ Pro W3" charset="-128"/>
              </a:rPr>
              <a:t>Estimating the rate of growth, </a:t>
            </a:r>
            <a:r>
              <a:rPr lang="en-US" altLang="en-US" i="1">
                <a:ea typeface="ヒラギノ角ゴ Pro W3" charset="-128"/>
              </a:rPr>
              <a:t>g</a:t>
            </a:r>
            <a:endParaRPr lang="en-US" altLang="en-US" i="1">
              <a:ea typeface="ヒラギノ角ゴ Pro W3" charset="-128"/>
            </a:endParaRPr>
          </a:p>
        </p:txBody>
      </p:sp>
      <p:sp>
        <p:nvSpPr>
          <p:cNvPr id="55299" name="Content Placeholder 2"/>
          <p:cNvSpPr>
            <a:spLocks noGrp="1"/>
          </p:cNvSpPr>
          <p:nvPr>
            <p:ph idx="1"/>
          </p:nvPr>
        </p:nvSpPr>
        <p:spPr/>
        <p:txBody>
          <a:bodyPr/>
          <a:lstStyle/>
          <a:p>
            <a:pPr marL="0" indent="0">
              <a:buNone/>
            </a:pPr>
            <a:r>
              <a:rPr lang="en-US" altLang="en-US" dirty="0">
                <a:ea typeface="ヒラギノ角ゴ Pro W3" charset="-128"/>
              </a:rPr>
              <a:t>The growth rate can be obtained from:</a:t>
            </a:r>
            <a:endParaRPr lang="en-US" altLang="en-US" dirty="0">
              <a:ea typeface="ヒラギノ角ゴ Pro W3" charset="-128"/>
            </a:endParaRPr>
          </a:p>
          <a:p>
            <a:pPr marL="0" indent="0">
              <a:buNone/>
            </a:pPr>
            <a:endParaRPr lang="en-US" altLang="en-US" dirty="0">
              <a:ea typeface="ヒラギノ角ゴ Pro W3" charset="-128"/>
            </a:endParaRPr>
          </a:p>
          <a:p>
            <a:pPr lvl="1" eaLnBrk="1" hangingPunct="1"/>
            <a:r>
              <a:rPr lang="en-US" altLang="en-US" dirty="0">
                <a:ea typeface="ヒラギノ角ゴ Pro W3" charset="-128"/>
              </a:rPr>
              <a:t>Websites that post analysts’ forecasts for the coming year and the next five years, and </a:t>
            </a:r>
            <a:endParaRPr lang="en-US" altLang="en-US" dirty="0">
              <a:ea typeface="ヒラギノ角ゴ Pro W3" charset="-128"/>
            </a:endParaRPr>
          </a:p>
          <a:p>
            <a:pPr lvl="1" eaLnBrk="1" hangingPunct="1"/>
            <a:endParaRPr lang="en-US" altLang="en-US" dirty="0">
              <a:ea typeface="ヒラギノ角ゴ Pro W3" charset="-128"/>
            </a:endParaRPr>
          </a:p>
          <a:p>
            <a:pPr lvl="1" eaLnBrk="1" hangingPunct="1"/>
            <a:r>
              <a:rPr lang="en-US" altLang="en-US" dirty="0">
                <a:ea typeface="ヒラギノ角ゴ Pro W3" charset="-128"/>
              </a:rPr>
              <a:t>Using historical data to compute the arithmetic or geometric average.</a:t>
            </a:r>
            <a:endParaRPr lang="en-US" altLang="en-US"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eaLnBrk="1" hangingPunct="1"/>
            <a:r>
              <a:rPr lang="en-US" altLang="en-US" dirty="0">
                <a:ea typeface="ヒラギノ角ゴ Pro W3" charset="-128"/>
              </a:rPr>
              <a:t>Estimating the rate of growth, </a:t>
            </a:r>
            <a:r>
              <a:rPr lang="en-US" altLang="en-US" i="1" dirty="0">
                <a:ea typeface="ヒラギノ角ゴ Pro W3" charset="-128"/>
              </a:rPr>
              <a:t>g</a:t>
            </a:r>
            <a:r>
              <a:rPr lang="en-US" altLang="en-US" dirty="0">
                <a:ea typeface="ヒラギノ角ゴ Pro W3" charset="-128"/>
              </a:rPr>
              <a:t> (cont.)</a:t>
            </a:r>
            <a:endParaRPr lang="en-US" altLang="en-US" dirty="0">
              <a:ea typeface="ヒラギノ角ゴ Pro W3" charset="-128"/>
            </a:endParaRPr>
          </a:p>
        </p:txBody>
      </p:sp>
      <p:sp>
        <p:nvSpPr>
          <p:cNvPr id="3" name="Content Placeholder 2"/>
          <p:cNvSpPr>
            <a:spLocks noGrp="1"/>
          </p:cNvSpPr>
          <p:nvPr>
            <p:ph idx="1"/>
          </p:nvPr>
        </p:nvSpPr>
        <p:spPr/>
        <p:txBody>
          <a:bodyPr/>
          <a:lstStyle/>
          <a:p>
            <a:endParaRPr lang="en-US"/>
          </a:p>
        </p:txBody>
      </p:sp>
      <p:pic>
        <p:nvPicPr>
          <p:cNvPr id="56323" name="Picture 4" descr="D:\Project\PAU12\PRODUCTION\DSG\Ch14\ch14_1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1775048"/>
            <a:ext cx="85661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pPr eaLnBrk="1" hangingPunct="1"/>
            <a:r>
              <a:rPr lang="en-US" altLang="en-US" dirty="0">
                <a:ea typeface="ヒラギノ角ゴ Pro W3" charset="-128"/>
              </a:rPr>
              <a:t>The cost of capital: An overview</a:t>
            </a:r>
            <a:endParaRPr lang="en-US" altLang="en-US" dirty="0">
              <a:ea typeface="ヒラギノ角ゴ Pro W3" charset="-128"/>
            </a:endParaRPr>
          </a:p>
        </p:txBody>
      </p:sp>
      <p:sp>
        <p:nvSpPr>
          <p:cNvPr id="11267" name="Content Placeholder 2"/>
          <p:cNvSpPr>
            <a:spLocks noGrp="1"/>
          </p:cNvSpPr>
          <p:nvPr>
            <p:ph idx="1"/>
          </p:nvPr>
        </p:nvSpPr>
        <p:spPr/>
        <p:txBody>
          <a:bodyPr/>
          <a:lstStyle/>
          <a:p>
            <a:pPr eaLnBrk="1" hangingPunct="1"/>
            <a:r>
              <a:rPr lang="en-US" altLang="en-US">
                <a:ea typeface="ヒラギノ角ゴ Pro W3" charset="-128"/>
              </a:rPr>
              <a:t>A firm’s </a:t>
            </a:r>
            <a:r>
              <a:rPr lang="en-US" altLang="en-US" b="1">
                <a:ea typeface="ヒラギノ角ゴ Pro W3" charset="-128"/>
              </a:rPr>
              <a:t>weighted average cost of capital, </a:t>
            </a:r>
            <a:r>
              <a:rPr lang="en-US" altLang="en-US">
                <a:ea typeface="ヒラギノ角ゴ Pro W3" charset="-128"/>
              </a:rPr>
              <a:t>or </a:t>
            </a:r>
            <a:r>
              <a:rPr lang="en-US" altLang="en-US" b="1">
                <a:ea typeface="ヒラギノ角ゴ Pro W3" charset="-128"/>
              </a:rPr>
              <a:t>WACC,</a:t>
            </a:r>
            <a:r>
              <a:rPr lang="en-US" altLang="en-US">
                <a:ea typeface="ヒラギノ角ゴ Pro W3" charset="-128"/>
              </a:rPr>
              <a:t> is the weighted average of the required returns of the securities that are used to finance the firm.</a:t>
            </a:r>
            <a:endParaRPr lang="en-US" altLang="en-US">
              <a:ea typeface="ヒラギノ角ゴ Pro W3" charset="-128"/>
            </a:endParaRPr>
          </a:p>
          <a:p>
            <a:pPr eaLnBrk="1" hangingPunct="1"/>
            <a:endParaRPr lang="en-US" altLang="en-US" sz="1200">
              <a:ea typeface="ヒラギノ角ゴ Pro W3" charset="-128"/>
            </a:endParaRPr>
          </a:p>
          <a:p>
            <a:pPr eaLnBrk="1" hangingPunct="1"/>
            <a:r>
              <a:rPr lang="en-US" altLang="en-US">
                <a:ea typeface="ヒラギノ角ゴ Pro W3" charset="-128"/>
              </a:rPr>
              <a:t>WACC incorporates the required rates of return of the firm’s lenders and investors and also accounts for the particular mix of financing.</a:t>
            </a:r>
            <a:endParaRPr lang="en-US" altLang="en-US">
              <a:ea typeface="ヒラギノ角ゴ Pro W3" charset="-128"/>
            </a:endParaRPr>
          </a:p>
          <a:p>
            <a:pPr eaLnBrk="1" hangingPunct="1"/>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pPr eaLnBrk="1" hangingPunct="1"/>
            <a:r>
              <a:rPr lang="en-US" altLang="en-US">
                <a:ea typeface="ヒラギノ角ゴ Pro W3" charset="-128"/>
              </a:rPr>
              <a:t>Pros and cons of the dividend growth model approach</a:t>
            </a:r>
            <a:endParaRPr lang="en-US" altLang="en-US">
              <a:ea typeface="ヒラギノ角ゴ Pro W3" charset="-128"/>
            </a:endParaRPr>
          </a:p>
        </p:txBody>
      </p:sp>
      <p:sp>
        <p:nvSpPr>
          <p:cNvPr id="57347" name="Content Placeholder 2"/>
          <p:cNvSpPr>
            <a:spLocks noGrp="1"/>
          </p:cNvSpPr>
          <p:nvPr>
            <p:ph idx="1"/>
          </p:nvPr>
        </p:nvSpPr>
        <p:spPr/>
        <p:txBody>
          <a:bodyPr>
            <a:normAutofit/>
          </a:bodyPr>
          <a:lstStyle/>
          <a:p>
            <a:pPr eaLnBrk="1" hangingPunct="1"/>
            <a:r>
              <a:rPr lang="en-US" altLang="en-US" b="1" dirty="0">
                <a:ea typeface="ヒラギノ角ゴ Pro W3" charset="-128"/>
              </a:rPr>
              <a:t>Pros</a:t>
            </a:r>
            <a:r>
              <a:rPr lang="en-US" altLang="en-US" dirty="0">
                <a:ea typeface="ヒラギノ角ゴ Pro W3" charset="-128"/>
              </a:rPr>
              <a:t>: Easy to use; straightforward method of estimating an investor’s required rate of return.  </a:t>
            </a:r>
            <a:endParaRPr lang="en-US" altLang="en-US" dirty="0">
              <a:ea typeface="ヒラギノ角ゴ Pro W3" charset="-128"/>
            </a:endParaRPr>
          </a:p>
          <a:p>
            <a:pPr eaLnBrk="1" hangingPunct="1"/>
            <a:endParaRPr lang="en-US" altLang="en-US" dirty="0">
              <a:ea typeface="ヒラギノ角ゴ Pro W3" charset="-128"/>
            </a:endParaRPr>
          </a:p>
          <a:p>
            <a:pPr eaLnBrk="1" hangingPunct="1"/>
            <a:r>
              <a:rPr lang="en-US" altLang="en-US" b="1" dirty="0">
                <a:ea typeface="ヒラギノ角ゴ Pro W3" charset="-128"/>
              </a:rPr>
              <a:t>Cons: </a:t>
            </a:r>
            <a:r>
              <a:rPr lang="en-US" altLang="en-US" dirty="0">
                <a:ea typeface="ヒラギノ角ゴ Pro W3" charset="-128"/>
              </a:rPr>
              <a:t>Forecasting the growth rate of a firm’s dividends requires the use of complex valuation models in which dividends are expected to grow at varying rates; requires estimating the period of initial growth as well as two different growth rates.</a:t>
            </a:r>
            <a:endParaRPr lang="en-US" altLang="en-US"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a:ea typeface="ヒラギノ角ゴ Pro W3" charset="-128"/>
              </a:rPr>
              <a:t>The capital asset pricing model</a:t>
            </a:r>
            <a:endParaRPr lang="en-US" altLang="en-US">
              <a:ea typeface="ヒラギノ角ゴ Pro W3" charset="-128"/>
            </a:endParaRPr>
          </a:p>
        </p:txBody>
      </p:sp>
      <p:sp>
        <p:nvSpPr>
          <p:cNvPr id="58371" name="Content Placeholder 2"/>
          <p:cNvSpPr>
            <a:spLocks noGrp="1"/>
          </p:cNvSpPr>
          <p:nvPr>
            <p:ph idx="1"/>
          </p:nvPr>
        </p:nvSpPr>
        <p:spPr/>
        <p:txBody>
          <a:bodyPr/>
          <a:lstStyle/>
          <a:p>
            <a:pPr marL="0" indent="0">
              <a:buNone/>
            </a:pPr>
            <a:r>
              <a:rPr lang="en-US" altLang="en-US" dirty="0">
                <a:ea typeface="ヒラギノ角ゴ Pro W3" charset="-128"/>
              </a:rPr>
              <a:t>CAPM was designed to determine the expected or required rate of return for risky investments.</a:t>
            </a:r>
            <a:endParaRPr lang="en-US" altLang="en-US" dirty="0">
              <a:ea typeface="ヒラギノ角ゴ Pro W3" charset="-128"/>
            </a:endParaRPr>
          </a:p>
          <a:p>
            <a:pPr marL="0" indent="0"/>
            <a:endParaRPr lang="en-US" altLang="en-US" dirty="0">
              <a:ea typeface="ヒラギノ角ゴ Pro W3" charset="-128"/>
            </a:endParaRPr>
          </a:p>
        </p:txBody>
      </p:sp>
      <p:pic>
        <p:nvPicPr>
          <p:cNvPr id="58372" name="Picture 5" descr="D:\Project\PAU12\PRODUCTION\DSG\Ch14\ch14_1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3359150"/>
            <a:ext cx="86995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pPr eaLnBrk="1" hangingPunct="1"/>
            <a:r>
              <a:rPr lang="en-US" altLang="en-US">
                <a:ea typeface="ヒラギノ角ゴ Pro W3" charset="-128"/>
              </a:rPr>
              <a:t>The capital asset pricing model (cont.)</a:t>
            </a:r>
            <a:endParaRPr lang="en-US" altLang="en-US">
              <a:ea typeface="ヒラギノ角ゴ Pro W3" charset="-128"/>
            </a:endParaRPr>
          </a:p>
        </p:txBody>
      </p:sp>
      <p:sp>
        <p:nvSpPr>
          <p:cNvPr id="59395" name="Content Placeholder 2"/>
          <p:cNvSpPr>
            <a:spLocks noGrp="1"/>
          </p:cNvSpPr>
          <p:nvPr>
            <p:ph idx="1"/>
          </p:nvPr>
        </p:nvSpPr>
        <p:spPr/>
        <p:txBody>
          <a:bodyPr/>
          <a:lstStyle/>
          <a:p>
            <a:pPr marL="0" indent="0">
              <a:buNone/>
            </a:pPr>
            <a:r>
              <a:rPr lang="en-US" altLang="en-US" dirty="0">
                <a:ea typeface="ヒラギノ角ゴ Pro W3" charset="-128"/>
              </a:rPr>
              <a:t>Equation illustrates that the expected return on common stock is determined by three key ingredients:</a:t>
            </a:r>
            <a:endParaRPr lang="en-US" altLang="en-US" dirty="0">
              <a:ea typeface="ヒラギノ角ゴ Pro W3" charset="-128"/>
            </a:endParaRPr>
          </a:p>
          <a:p>
            <a:pPr marL="0" indent="0">
              <a:buNone/>
            </a:pPr>
            <a:endParaRPr lang="en-US" altLang="en-US" dirty="0">
              <a:ea typeface="ヒラギノ角ゴ Pro W3" charset="-128"/>
            </a:endParaRPr>
          </a:p>
          <a:p>
            <a:pPr marL="971550" lvl="1" indent="-514350">
              <a:buAutoNum type="arabicPeriod"/>
            </a:pPr>
            <a:r>
              <a:rPr lang="en-US" altLang="en-US" dirty="0">
                <a:ea typeface="ヒラギノ角ゴ Pro W3" charset="-128"/>
              </a:rPr>
              <a:t>The risk-free rate of interest,</a:t>
            </a:r>
            <a:endParaRPr lang="en-US" altLang="en-US" dirty="0">
              <a:ea typeface="ヒラギノ角ゴ Pro W3" charset="-128"/>
            </a:endParaRPr>
          </a:p>
          <a:p>
            <a:pPr marL="971550" lvl="1" indent="-514350">
              <a:buAutoNum type="arabicPeriod"/>
            </a:pPr>
            <a:r>
              <a:rPr lang="en-US" altLang="en-US" dirty="0">
                <a:ea typeface="ヒラギノ角ゴ Pro W3" charset="-128"/>
              </a:rPr>
              <a:t>The beta or systematic risk of the ordinary share’s returns, and</a:t>
            </a:r>
            <a:endParaRPr lang="en-US" altLang="en-US" dirty="0">
              <a:ea typeface="ヒラギノ角ゴ Pro W3" charset="-128"/>
            </a:endParaRPr>
          </a:p>
          <a:p>
            <a:pPr marL="971550" lvl="1" indent="-514350">
              <a:buAutoNum type="arabicPeriod"/>
            </a:pPr>
            <a:r>
              <a:rPr lang="en-US" altLang="en-US" dirty="0">
                <a:ea typeface="ヒラギノ角ゴ Pro W3" charset="-128"/>
              </a:rPr>
              <a:t>The market risk premium.</a:t>
            </a:r>
            <a:endParaRPr lang="en-US" altLang="en-US" dirty="0">
              <a:ea typeface="ヒラギノ角ゴ Pro W3" charset="-128"/>
            </a:endParaRPr>
          </a:p>
          <a:p>
            <a:pPr lvl="1" eaLnBrk="1" hangingPunct="1"/>
            <a:endParaRPr lang="en-US" altLang="en-US"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pPr eaLnBrk="1" hangingPunct="1"/>
            <a:r>
              <a:rPr lang="en-US" altLang="en-US">
                <a:ea typeface="ヒラギノ角ゴ Pro W3" charset="-128"/>
              </a:rPr>
              <a:t>Advantages and disadvantages of the CAPM approach</a:t>
            </a:r>
            <a:endParaRPr lang="en-US" altLang="en-US">
              <a:ea typeface="ヒラギノ角ゴ Pro W3" charset="-128"/>
            </a:endParaRPr>
          </a:p>
        </p:txBody>
      </p:sp>
      <p:sp>
        <p:nvSpPr>
          <p:cNvPr id="60419" name="Content Placeholder 2"/>
          <p:cNvSpPr>
            <a:spLocks noGrp="1"/>
          </p:cNvSpPr>
          <p:nvPr>
            <p:ph idx="1"/>
          </p:nvPr>
        </p:nvSpPr>
        <p:spPr/>
        <p:txBody>
          <a:bodyPr/>
          <a:lstStyle/>
          <a:p>
            <a:pPr marL="0" indent="0">
              <a:buNone/>
            </a:pPr>
            <a:r>
              <a:rPr lang="en-US" altLang="en-US" b="1">
                <a:ea typeface="ヒラギノ角ゴ Pro W3" charset="-128"/>
              </a:rPr>
              <a:t>Pros</a:t>
            </a:r>
            <a:r>
              <a:rPr lang="en-US" altLang="en-US">
                <a:ea typeface="ヒラギノ角ゴ Pro W3" charset="-128"/>
              </a:rPr>
              <a:t> – Easy to use; does not depend on dividends or assumptions about the growth-rate in dividends. </a:t>
            </a:r>
            <a:endParaRPr lang="en-US" altLang="en-US">
              <a:ea typeface="ヒラギノ角ゴ Pro W3" charset="-128"/>
            </a:endParaRPr>
          </a:p>
          <a:p>
            <a:pPr marL="0" indent="0">
              <a:buNone/>
            </a:pPr>
            <a:endParaRPr lang="en-US" altLang="en-US">
              <a:ea typeface="ヒラギノ角ゴ Pro W3" charset="-128"/>
            </a:endParaRPr>
          </a:p>
          <a:p>
            <a:pPr marL="0" indent="0">
              <a:buNone/>
            </a:pPr>
            <a:r>
              <a:rPr lang="en-US" altLang="en-US" b="1">
                <a:ea typeface="ヒラギノ角ゴ Pro W3" charset="-128"/>
              </a:rPr>
              <a:t>Cons</a:t>
            </a:r>
            <a:r>
              <a:rPr lang="en-US" altLang="en-US">
                <a:ea typeface="ヒラギノ角ゴ Pro W3" charset="-128"/>
              </a:rPr>
              <a:t> – The choice of a risk-free rate is not clearly defined; estimates of beta and market risk premium will vary depending on the data used.</a:t>
            </a:r>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4"/>
          <p:cNvSpPr>
            <a:spLocks noGrp="1"/>
          </p:cNvSpPr>
          <p:nvPr>
            <p:ph type="title"/>
          </p:nvPr>
        </p:nvSpPr>
        <p:spPr/>
        <p:txBody>
          <a:bodyPr/>
          <a:lstStyle/>
          <a:p>
            <a:pPr eaLnBrk="1" hangingPunct="1"/>
            <a:r>
              <a:rPr lang="en-US" altLang="en-US" sz="3600" cap="none" dirty="0">
                <a:ea typeface="ヒラギノ角ゴ Pro W3" charset="-128"/>
              </a:rPr>
              <a:t>CHECKPOINT : </a:t>
            </a:r>
            <a:r>
              <a:rPr lang="en-US" altLang="en-US" sz="3600" i="1" cap="none" dirty="0">
                <a:ea typeface="ヒラギノ角ゴ Pro W3" charset="-128"/>
              </a:rPr>
              <a:t>CHECK YOURSELF</a:t>
            </a:r>
            <a:endParaRPr lang="en-US" altLang="en-US" sz="3600" i="1" cap="none" dirty="0">
              <a:ea typeface="ヒラギノ角ゴ Pro W3" charset="-128"/>
            </a:endParaRPr>
          </a:p>
        </p:txBody>
      </p:sp>
      <p:sp>
        <p:nvSpPr>
          <p:cNvPr id="61443" name="Subtitle 5"/>
          <p:cNvSpPr>
            <a:spLocks noGrp="1"/>
          </p:cNvSpPr>
          <p:nvPr>
            <p:ph idx="1"/>
          </p:nvPr>
        </p:nvSpPr>
        <p:spPr>
          <a:prstGeom prst="rect">
            <a:avLst/>
          </a:prstGeom>
        </p:spPr>
        <p:txBody>
          <a:bodyPr vert="horz">
            <a:normAutofit/>
          </a:bodyPr>
          <a:lstStyle>
            <a:lvl1pPr marL="365760" indent="-255905"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109855" indent="0">
              <a:buNone/>
            </a:pPr>
            <a:r>
              <a:rPr lang="en-US" altLang="en-US" sz="2400" kern="0" dirty="0">
                <a:ea typeface="ヒラギノ角ゴ Pro W3" charset="-128"/>
              </a:rPr>
              <a:t>A review of current market conditions on 12 August 2014 reveals that the 10-year Australian Treasury bond yield that we will use to measure the risk-free rate was 3.42%, the estimated market risk premium is 6%, and the beta for Pearson’s ordinary shares is 0.97. Determine Pearson’s cost of ordinary equity using the CAPM, as of 12 August 2014.</a:t>
            </a:r>
            <a:endParaRPr lang="en-US" altLang="en-US" sz="2400" kern="0" dirty="0">
              <a:ea typeface="ヒラギノ角ゴ Pro W3" charset="-128"/>
            </a:endParaRPr>
          </a:p>
        </p:txBody>
      </p:sp>
      <p:sp>
        <p:nvSpPr>
          <p:cNvPr id="4" name="Content Placeholder 3"/>
          <p:cNvSpPr txBox="1"/>
          <p:nvPr/>
        </p:nvSpPr>
        <p:spPr>
          <a:xfrm>
            <a:off x="1925370" y="3124200"/>
            <a:ext cx="8382000" cy="289560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4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0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a:solidFill>
                  <a:schemeClr val="tx1"/>
                </a:solidFill>
                <a:latin typeface="+mn-lt"/>
                <a:ea typeface="ヒラギノ角ゴ Pro W3" charset="-128"/>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charset="-128"/>
              </a:defRPr>
            </a:lvl9pPr>
          </a:lstStyle>
          <a:p>
            <a:pPr marL="0" indent="0">
              <a:buNone/>
            </a:pPr>
            <a:endParaRPr lang="en-US" altLang="en-US" sz="2400" kern="0"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a:ea typeface="ヒラギノ角ゴ Pro W3" charset="-128"/>
              </a:rPr>
              <a:t>Step 1: Picture the problem</a:t>
            </a:r>
            <a:endParaRPr lang="en-US" altLang="en-US">
              <a:ea typeface="ヒラギノ角ゴ Pro W3" charset="-128"/>
            </a:endParaRPr>
          </a:p>
        </p:txBody>
      </p:sp>
      <p:sp>
        <p:nvSpPr>
          <p:cNvPr id="63491" name="Content Placeholder 2"/>
          <p:cNvSpPr>
            <a:spLocks noGrp="1"/>
          </p:cNvSpPr>
          <p:nvPr>
            <p:ph idx="1"/>
          </p:nvPr>
        </p:nvSpPr>
        <p:spPr/>
        <p:txBody>
          <a:bodyPr/>
          <a:lstStyle/>
          <a:p>
            <a:pPr marL="0" indent="0">
              <a:buNone/>
            </a:pPr>
            <a:r>
              <a:rPr lang="en-US" altLang="en-US">
                <a:ea typeface="ヒラギノ角ゴ Pro W3" charset="-128"/>
              </a:rPr>
              <a:t>The CAPM describes the relationship between the expected rates of return on risky assets in terms of their systematic risk; that is:</a:t>
            </a:r>
            <a:endParaRPr lang="en-US" altLang="en-US">
              <a:ea typeface="ヒラギノ角ゴ Pro W3" charset="-128"/>
            </a:endParaRPr>
          </a:p>
        </p:txBody>
      </p:sp>
      <p:pic>
        <p:nvPicPr>
          <p:cNvPr id="63492" name="Picture 2" descr="D:\Project\PAU12\PRODUCTION\DSG\Ch14\ch14_2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1" y="3505200"/>
            <a:ext cx="4348163" cy="539750"/>
          </a:xfrm>
          <a:prstGeom prst="rect">
            <a:avLst/>
          </a:prstGeom>
          <a:solidFill>
            <a:schemeClr val="bg2"/>
          </a:solidFill>
          <a:ln>
            <a:noFill/>
          </a:ln>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pPr eaLnBrk="1" hangingPunct="1"/>
            <a:r>
              <a:rPr lang="en-US" altLang="en-US">
                <a:ea typeface="ヒラギノ角ゴ Pro W3" charset="-128"/>
              </a:rPr>
              <a:t>Step 1: Picture the problem (cont.)</a:t>
            </a:r>
            <a:endParaRPr lang="en-US" altLang="en-US">
              <a:ea typeface="ヒラギノ角ゴ Pro W3" charset="-128"/>
            </a:endParaRPr>
          </a:p>
        </p:txBody>
      </p:sp>
      <p:sp>
        <p:nvSpPr>
          <p:cNvPr id="64515" name="Content Placeholder 2"/>
          <p:cNvSpPr>
            <a:spLocks noGrp="1"/>
          </p:cNvSpPr>
          <p:nvPr>
            <p:ph idx="1"/>
          </p:nvPr>
        </p:nvSpPr>
        <p:spPr/>
        <p:txBody>
          <a:bodyPr/>
          <a:lstStyle/>
          <a:p>
            <a:pPr marL="0" indent="0">
              <a:buNone/>
            </a:pPr>
            <a:r>
              <a:rPr lang="en-US" altLang="en-US">
                <a:ea typeface="ヒラギノ角ゴ Pro W3" charset="-128"/>
              </a:rPr>
              <a:t>The risk premium for an ordinary share is estimated as the beta of the risky ordinary share, </a:t>
            </a:r>
            <a:r>
              <a:rPr lang="en-US" altLang="en-US" i="1">
                <a:ea typeface="ヒラギノ角ゴ Pro W3" charset="-128"/>
              </a:rPr>
              <a:t>b</a:t>
            </a:r>
            <a:r>
              <a:rPr lang="en-US" altLang="en-US" i="1" baseline="-25000">
                <a:ea typeface="ヒラギノ角ゴ Pro W3" charset="-128"/>
              </a:rPr>
              <a:t>E</a:t>
            </a:r>
            <a:r>
              <a:rPr lang="en-US" altLang="en-US" i="1">
                <a:ea typeface="ヒラギノ角ゴ Pro W3" charset="-128"/>
              </a:rPr>
              <a:t>,</a:t>
            </a:r>
            <a:r>
              <a:rPr lang="en-US" altLang="en-US">
                <a:ea typeface="ヒラギノ角ゴ Pro W3" charset="-128"/>
              </a:rPr>
              <a:t> multiplied by the market risk premium for the portfolio of all risky assets (</a:t>
            </a:r>
            <a:r>
              <a:rPr lang="en-US" altLang="en-US" i="1">
                <a:ea typeface="ヒラギノ角ゴ Pro W3" charset="-128"/>
              </a:rPr>
              <a:t>r</a:t>
            </a:r>
            <a:r>
              <a:rPr lang="en-US" altLang="en-US" i="1" baseline="-25000">
                <a:ea typeface="ヒラギノ角ゴ Pro W3" charset="-128"/>
              </a:rPr>
              <a:t>M</a:t>
            </a:r>
            <a:r>
              <a:rPr lang="en-US" altLang="en-US" i="1">
                <a:ea typeface="ヒラギノ角ゴ Pro W3" charset="-128"/>
              </a:rPr>
              <a:t> - r</a:t>
            </a:r>
            <a:r>
              <a:rPr lang="en-US" altLang="en-US" i="1" baseline="-25000">
                <a:ea typeface="ヒラギノ角ゴ Pro W3" charset="-128"/>
              </a:rPr>
              <a:t>f</a:t>
            </a:r>
            <a:r>
              <a:rPr lang="en-US" altLang="en-US">
                <a:ea typeface="ヒラギノ角ゴ Pro W3" charset="-128"/>
              </a:rPr>
              <a:t>). If the market risk premium for all risky assets is 6%, and the ordinary share’s beta is 0.979, then the risk premium for the ordinary shares is equal to 0.97 times 6%, or 5.82%. In graphic terms: </a:t>
            </a:r>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fontScale="90000"/>
          </a:bodyPr>
          <a:lstStyle/>
          <a:p>
            <a:pPr eaLnBrk="1" hangingPunct="1"/>
            <a:r>
              <a:rPr lang="en-US" altLang="en-US">
                <a:ea typeface="ヒラギノ角ゴ Pro W3" charset="-128"/>
              </a:rPr>
              <a:t>Step 1: Picture the problem (cont.)</a:t>
            </a:r>
            <a:endParaRPr lang="en-US" altLang="en-US">
              <a:ea typeface="ヒラギノ角ゴ Pro W3" charset="-128"/>
            </a:endParaRPr>
          </a:p>
        </p:txBody>
      </p:sp>
      <p:sp>
        <p:nvSpPr>
          <p:cNvPr id="3" name="Content Placeholder 2"/>
          <p:cNvSpPr>
            <a:spLocks noGrp="1"/>
          </p:cNvSpPr>
          <p:nvPr>
            <p:ph idx="1"/>
          </p:nvPr>
        </p:nvSpPr>
        <p:spPr/>
        <p:txBody>
          <a:bodyPr/>
          <a:lstStyle/>
          <a:p>
            <a:endParaRPr lang="en-US"/>
          </a:p>
        </p:txBody>
      </p:sp>
      <p:pic>
        <p:nvPicPr>
          <p:cNvPr id="65539" name="Picture 2" descr="D:\Project\PAU12\PRODUCTION\DSG\Ch14\ch14_1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74701" y="1700214"/>
            <a:ext cx="6741266" cy="469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pPr eaLnBrk="1" hangingPunct="1"/>
            <a:r>
              <a:rPr lang="en-US" altLang="en-US">
                <a:ea typeface="ヒラギノ角ゴ Pro W3" charset="-128"/>
              </a:rPr>
              <a:t>Step 2: Decide on a solution strategy</a:t>
            </a:r>
            <a:endParaRPr lang="en-US" altLang="en-US">
              <a:ea typeface="ヒラギノ角ゴ Pro W3" charset="-128"/>
            </a:endParaRPr>
          </a:p>
        </p:txBody>
      </p:sp>
      <p:sp>
        <p:nvSpPr>
          <p:cNvPr id="66563" name="Content Placeholder 2"/>
          <p:cNvSpPr>
            <a:spLocks noGrp="1"/>
          </p:cNvSpPr>
          <p:nvPr>
            <p:ph idx="1"/>
          </p:nvPr>
        </p:nvSpPr>
        <p:spPr/>
        <p:txBody>
          <a:bodyPr/>
          <a:lstStyle/>
          <a:p>
            <a:pPr marL="0" indent="0">
              <a:buNone/>
            </a:pPr>
            <a:r>
              <a:rPr lang="en-US" altLang="en-US">
                <a:ea typeface="ヒラギノ角ゴ Pro W3" charset="-128"/>
              </a:rPr>
              <a:t>Estimating the cost of ordinary equity for Pearson requires that we arrive at estimates of two market factors and one firm-specific factor. The market factors in equation (14–4) consist of the risk-free rate of interest (3.42% at the time of the analysis) and the market risk premium (estimated to be 6%). The firm-specific factor is Pearson’s beta coefficient (estimated to be 0.97).</a:t>
            </a:r>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a:ea typeface="ヒラギノ角ゴ Pro W3" charset="-128"/>
              </a:rPr>
              <a:t>Step 3: Solve</a:t>
            </a:r>
            <a:endParaRPr lang="en-US" altLang="en-US">
              <a:ea typeface="ヒラギノ角ゴ Pro W3" charset="-128"/>
            </a:endParaRPr>
          </a:p>
        </p:txBody>
      </p:sp>
      <p:sp>
        <p:nvSpPr>
          <p:cNvPr id="67587" name="Content Placeholder 2"/>
          <p:cNvSpPr>
            <a:spLocks noGrp="1"/>
          </p:cNvSpPr>
          <p:nvPr>
            <p:ph idx="1"/>
          </p:nvPr>
        </p:nvSpPr>
        <p:spPr/>
        <p:txBody>
          <a:bodyPr/>
          <a:lstStyle/>
          <a:p>
            <a:pPr marL="0" indent="0"/>
            <a:endParaRPr lang="en-US" altLang="en-US" dirty="0">
              <a:ea typeface="ヒラギノ角ゴ Pro W3" charset="-128"/>
            </a:endParaRPr>
          </a:p>
          <a:p>
            <a:pPr marL="0" indent="0">
              <a:buNone/>
            </a:pPr>
            <a:endParaRPr lang="en-US" altLang="en-US" b="1" baseline="-25000" dirty="0">
              <a:solidFill>
                <a:srgbClr val="290FAB"/>
              </a:solidFill>
              <a:ea typeface="ヒラギノ角ゴ Pro W3" charset="-128"/>
            </a:endParaRPr>
          </a:p>
          <a:p>
            <a:pPr marL="0" indent="0">
              <a:buNone/>
            </a:pPr>
            <a:r>
              <a:rPr lang="en-US" altLang="en-US" dirty="0">
                <a:ea typeface="ヒラギノ角ゴ Pro W3" charset="-128"/>
              </a:rPr>
              <a:t>Substituting for the risk-free rate, beta for Pearson, and the risk premium for the market into equation, we calculate an estimate of the cost of ordinary equity for Pearson; that is:</a:t>
            </a:r>
            <a:endParaRPr lang="en-US" altLang="en-US" dirty="0">
              <a:ea typeface="ヒラギノ角ゴ Pro W3" charset="-128"/>
            </a:endParaRPr>
          </a:p>
        </p:txBody>
      </p:sp>
      <p:pic>
        <p:nvPicPr>
          <p:cNvPr id="67588" name="Picture 2" descr="D:\Project\PAU12\PRODUCTION\DSG\Ch14\ch14_2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3810000"/>
            <a:ext cx="87058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Autofit/>
          </a:bodyPr>
          <a:lstStyle/>
          <a:p>
            <a:pPr eaLnBrk="1" hangingPunct="1"/>
            <a:r>
              <a:rPr lang="en-US" altLang="en-US" dirty="0">
                <a:ea typeface="ヒラギノ角ゴ Pro W3" charset="-128"/>
              </a:rPr>
              <a:t>The cost of capital: An overview (cont.)</a:t>
            </a:r>
            <a:endParaRPr lang="en-US" altLang="en-US" dirty="0">
              <a:ea typeface="ヒラギノ角ゴ Pro W3" charset="-128"/>
            </a:endParaRPr>
          </a:p>
        </p:txBody>
      </p:sp>
      <p:sp>
        <p:nvSpPr>
          <p:cNvPr id="12291" name="Content Placeholder 2"/>
          <p:cNvSpPr>
            <a:spLocks noGrp="1"/>
          </p:cNvSpPr>
          <p:nvPr>
            <p:ph idx="1"/>
          </p:nvPr>
        </p:nvSpPr>
        <p:spPr/>
        <p:txBody>
          <a:bodyPr/>
          <a:lstStyle/>
          <a:p>
            <a:pPr marL="0" indent="0">
              <a:buNone/>
            </a:pPr>
            <a:r>
              <a:rPr lang="en-US" altLang="en-US" dirty="0">
                <a:ea typeface="ヒラギノ角ゴ Pro W3" charset="-128"/>
              </a:rPr>
              <a:t>The riskiness of a firm affects its WACC in two ways:</a:t>
            </a:r>
            <a:endParaRPr lang="en-US" altLang="en-US" dirty="0">
              <a:ea typeface="ヒラギノ角ゴ Pro W3" charset="-128"/>
            </a:endParaRPr>
          </a:p>
          <a:p>
            <a:pPr lvl="1" eaLnBrk="1" hangingPunct="1"/>
            <a:r>
              <a:rPr lang="en-US" altLang="en-US" dirty="0">
                <a:ea typeface="ヒラギノ角ゴ Pro W3" charset="-128"/>
              </a:rPr>
              <a:t>The required rate of return on debt and equity securities the firm issues will be higher if the firm is riskier, and </a:t>
            </a:r>
            <a:endParaRPr lang="en-US" altLang="en-US" dirty="0">
              <a:ea typeface="ヒラギノ角ゴ Pro W3" charset="-128"/>
            </a:endParaRPr>
          </a:p>
          <a:p>
            <a:pPr lvl="1" eaLnBrk="1" hangingPunct="1"/>
            <a:r>
              <a:rPr lang="en-US" altLang="en-US" dirty="0">
                <a:ea typeface="ヒラギノ角ゴ Pro W3" charset="-128"/>
              </a:rPr>
              <a:t>Risk will influence how the firm chooses to finance, i.e. the proportion of debt and equity.</a:t>
            </a:r>
            <a:endParaRPr lang="en-US" altLang="en-US"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en-US">
                <a:ea typeface="ヒラギノ角ゴ Pro W3" charset="-128"/>
              </a:rPr>
              <a:t>Step 4: Analyse</a:t>
            </a:r>
            <a:endParaRPr lang="en-US" altLang="en-US">
              <a:ea typeface="ヒラギノ角ゴ Pro W3" charset="-128"/>
            </a:endParaRPr>
          </a:p>
        </p:txBody>
      </p:sp>
      <p:sp>
        <p:nvSpPr>
          <p:cNvPr id="68611" name="Content Placeholder 2"/>
          <p:cNvSpPr>
            <a:spLocks noGrp="1"/>
          </p:cNvSpPr>
          <p:nvPr>
            <p:ph idx="1"/>
          </p:nvPr>
        </p:nvSpPr>
        <p:spPr/>
        <p:txBody>
          <a:bodyPr>
            <a:normAutofit/>
          </a:bodyPr>
          <a:lstStyle/>
          <a:p>
            <a:pPr eaLnBrk="1" hangingPunct="1"/>
            <a:r>
              <a:rPr lang="en-US" altLang="en-US">
                <a:ea typeface="ヒラギノ角ゴ Pro W3" charset="-128"/>
              </a:rPr>
              <a:t>Pearson’s cost of ordinary equity is estimated to be 9.24%, based on our estimates of the risk-free rate of interest of 3.42%, the company’s equity beta of 0.97, and an estimated market risk premium of 6%. </a:t>
            </a:r>
            <a:endParaRPr lang="en-US" altLang="en-US">
              <a:ea typeface="ヒラギノ角ゴ Pro W3" charset="-128"/>
            </a:endParaRPr>
          </a:p>
          <a:p>
            <a:pPr eaLnBrk="1" hangingPunct="1"/>
            <a:r>
              <a:rPr lang="en-US" altLang="en-US">
                <a:ea typeface="ヒラギノ角ゴ Pro W3" charset="-128"/>
              </a:rPr>
              <a:t>This estimate, however, is subject to considerable error because each of the three key factors (risk-free rate, beta and market risk premium) is a rough estimate.  </a:t>
            </a:r>
            <a:endParaRPr lang="en-US" altLang="en-US">
              <a:ea typeface="ヒラギノ角ゴ Pro W3" charset="-128"/>
            </a:endParaRPr>
          </a:p>
          <a:p>
            <a:pPr eaLnBrk="1" hangingPunct="1">
              <a:buFontTx/>
              <a:buNone/>
            </a:pPr>
            <a:endParaRPr lang="en-US" altLang="en-US">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normAutofit fontScale="90000"/>
          </a:bodyPr>
          <a:lstStyle/>
          <a:p>
            <a:pPr eaLnBrk="1" hangingPunct="1"/>
            <a:r>
              <a:rPr lang="en-US" altLang="en-US" sz="3600" cap="none" dirty="0">
                <a:ea typeface="ヒラギノ角ゴ Pro W3" charset="-128"/>
              </a:rPr>
              <a:t>SUMMING UP: </a:t>
            </a:r>
            <a:br>
              <a:rPr lang="en-US" altLang="en-US" sz="3600" cap="none" dirty="0">
                <a:ea typeface="ヒラギノ角ゴ Pro W3" charset="-128"/>
              </a:rPr>
            </a:br>
            <a:r>
              <a:rPr lang="en-US" altLang="en-US" sz="3600" cap="none" dirty="0">
                <a:ea typeface="ヒラギノ角ゴ Pro W3" charset="-128"/>
              </a:rPr>
              <a:t>CALCULATING THE FIRM’S WACC</a:t>
            </a:r>
            <a:endParaRPr lang="en-US" altLang="en-US" sz="3600" cap="none" dirty="0">
              <a:ea typeface="ヒラギノ角ゴ Pro W3" charset="-128"/>
            </a:endParaRP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Autofit/>
          </a:bodyPr>
          <a:lstStyle/>
          <a:p>
            <a:pPr eaLnBrk="1" hangingPunct="1"/>
            <a:r>
              <a:rPr lang="en-US" altLang="en-US" dirty="0">
                <a:ea typeface="ヒラギノ角ゴ Pro W3" charset="-128"/>
              </a:rPr>
              <a:t>Summing Up: Calculating the firm’s WACC </a:t>
            </a:r>
            <a:endParaRPr lang="en-US" altLang="en-US" dirty="0">
              <a:ea typeface="ヒラギノ角ゴ Pro W3" charset="-128"/>
            </a:endParaRPr>
          </a:p>
        </p:txBody>
      </p:sp>
      <p:sp>
        <p:nvSpPr>
          <p:cNvPr id="70659" name="Content Placeholder 2"/>
          <p:cNvSpPr>
            <a:spLocks noGrp="1"/>
          </p:cNvSpPr>
          <p:nvPr>
            <p:ph idx="1"/>
          </p:nvPr>
        </p:nvSpPr>
        <p:spPr/>
        <p:txBody>
          <a:bodyPr>
            <a:normAutofit/>
          </a:bodyPr>
          <a:lstStyle/>
          <a:p>
            <a:pPr marL="0" indent="0">
              <a:buNone/>
            </a:pPr>
            <a:r>
              <a:rPr lang="en-US" altLang="en-US" dirty="0">
                <a:ea typeface="ヒラギノ角ゴ Pro W3" charset="-128"/>
              </a:rPr>
              <a:t>When estimating the firm’s WACC, the  following issues should be kept in mind:</a:t>
            </a:r>
            <a:endParaRPr lang="en-US" altLang="en-US" dirty="0">
              <a:ea typeface="ヒラギノ角ゴ Pro W3" charset="-128"/>
            </a:endParaRPr>
          </a:p>
          <a:p>
            <a:pPr lvl="1" eaLnBrk="1" hangingPunct="1"/>
            <a:r>
              <a:rPr lang="en-US" altLang="en-US" dirty="0">
                <a:ea typeface="ヒラギノ角ゴ Pro W3" charset="-128"/>
              </a:rPr>
              <a:t>Weights should be based on market rather than book values of the firm’s securities.</a:t>
            </a:r>
            <a:endParaRPr lang="en-US" altLang="en-US" dirty="0">
              <a:ea typeface="ヒラギノ角ゴ Pro W3" charset="-128"/>
            </a:endParaRPr>
          </a:p>
          <a:p>
            <a:pPr lvl="1" eaLnBrk="1" hangingPunct="1"/>
            <a:r>
              <a:rPr lang="en-US" altLang="en-US" dirty="0">
                <a:ea typeface="ヒラギノ角ゴ Pro W3" charset="-128"/>
              </a:rPr>
              <a:t>Use market-based opportunity costs that reflect current required rates of return rather than historical rates.</a:t>
            </a:r>
            <a:endParaRPr lang="en-US" altLang="en-US" dirty="0">
              <a:ea typeface="ヒラギノ角ゴ Pro W3" charset="-128"/>
            </a:endParaRPr>
          </a:p>
          <a:p>
            <a:pPr lvl="1" eaLnBrk="1" hangingPunct="1"/>
            <a:r>
              <a:rPr lang="en-US" altLang="en-US" dirty="0">
                <a:ea typeface="ヒラギノ角ゴ Pro W3" charset="-128"/>
              </a:rPr>
              <a:t>Use forward-looking weights and opportunity costs.</a:t>
            </a:r>
            <a:endParaRPr lang="en-US" altLang="en-US" dirty="0">
              <a:ea typeface="ヒラギノ角ゴ Pro W3"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95327" y="2924944"/>
            <a:ext cx="10801351" cy="469056"/>
          </a:xfrm>
        </p:spPr>
        <p:txBody>
          <a:bodyPr/>
          <a:lstStyle/>
          <a:p>
            <a:r>
              <a:rPr lang="en-AU" dirty="0"/>
              <a:t>CAPITAL STRUCTURE</a:t>
            </a:r>
            <a:endParaRPr lang="en-AU" dirty="0"/>
          </a:p>
        </p:txBody>
      </p:sp>
      <p:sp>
        <p:nvSpPr>
          <p:cNvPr id="3" name="Content Placeholder 2"/>
          <p:cNvSpPr>
            <a:spLocks noGrp="1"/>
          </p:cNvSpPr>
          <p:nvPr>
            <p:ph idx="1"/>
          </p:nvPr>
        </p:nvSpPr>
        <p:spPr/>
        <p:txBody>
          <a:bodyPr/>
          <a:lstStyle/>
          <a:p>
            <a:endParaRPr lang="en-US"/>
          </a:p>
        </p:txBody>
      </p:sp>
      <p:sp>
        <p:nvSpPr>
          <p:cNvPr id="5" name="Footer Placeholder 4"/>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a:ea typeface="ヒラギノ角ゴ Pro W3"/>
                <a:cs typeface="ヒラギノ角ゴ Pro W3"/>
              </a:rPr>
              <a:t>Learning objectives</a:t>
            </a:r>
            <a:endParaRPr lang="en-US" altLang="en-US">
              <a:ea typeface="ヒラギノ角ゴ Pro W3"/>
              <a:cs typeface="ヒラギノ角ゴ Pro W3"/>
            </a:endParaRPr>
          </a:p>
        </p:txBody>
      </p:sp>
      <p:sp>
        <p:nvSpPr>
          <p:cNvPr id="6147" name="Content Placeholder 2"/>
          <p:cNvSpPr>
            <a:spLocks noGrp="1"/>
          </p:cNvSpPr>
          <p:nvPr>
            <p:ph idx="1"/>
          </p:nvPr>
        </p:nvSpPr>
        <p:spPr/>
        <p:txBody>
          <a:bodyPr rIns="91440">
            <a:normAutofit/>
          </a:bodyPr>
          <a:lstStyle/>
          <a:p>
            <a:pPr marL="514350" indent="-514350">
              <a:buFont typeface="Perpetua" pitchFamily="18" charset="0"/>
              <a:buAutoNum type="arabicPeriod"/>
            </a:pPr>
            <a:r>
              <a:rPr lang="en-US" altLang="en-US" dirty="0">
                <a:ea typeface="ヒラギノ角ゴ Pro W3"/>
                <a:cs typeface="ヒラギノ角ゴ Pro W3"/>
              </a:rPr>
              <a:t>Describe a firm's capital structure.</a:t>
            </a:r>
            <a:endParaRPr lang="en-US" altLang="en-US" dirty="0">
              <a:ea typeface="ヒラギノ角ゴ Pro W3"/>
              <a:cs typeface="ヒラギノ角ゴ Pro W3"/>
            </a:endParaRPr>
          </a:p>
          <a:p>
            <a:pPr marL="514350" indent="-514350">
              <a:buFont typeface="Perpetua" pitchFamily="18" charset="0"/>
              <a:buAutoNum type="arabicPeriod"/>
            </a:pPr>
            <a:r>
              <a:rPr lang="en-US" altLang="en-US" dirty="0">
                <a:ea typeface="ヒラギノ角ゴ Pro W3"/>
                <a:cs typeface="ヒラギノ角ゴ Pro W3"/>
              </a:rPr>
              <a:t>Explain why firms have different capital structures and how capital structure influences a firm</a:t>
            </a:r>
            <a:r>
              <a:rPr lang="en-US" altLang="ja-JP" dirty="0">
                <a:ea typeface="ヒラギノ角ゴ Pro W3"/>
                <a:cs typeface="ヒラギノ角ゴ Pro W3"/>
              </a:rPr>
              <a:t>'</a:t>
            </a:r>
            <a:r>
              <a:rPr lang="en-US" altLang="en-US" dirty="0">
                <a:ea typeface="ヒラギノ角ゴ Pro W3"/>
                <a:cs typeface="ヒラギノ角ゴ Pro W3"/>
              </a:rPr>
              <a:t>s weighted average cost of capital (WACC).</a:t>
            </a:r>
            <a:endParaRPr lang="en-US" altLang="en-US" dirty="0">
              <a:ea typeface="ヒラギノ角ゴ Pro W3"/>
              <a:cs typeface="ヒラギノ角ゴ Pro W3"/>
            </a:endParaRPr>
          </a:p>
          <a:p>
            <a:pPr marL="514350" indent="-514350">
              <a:buFont typeface="Perpetua" pitchFamily="18" charset="0"/>
              <a:buAutoNum type="arabicPeriod"/>
            </a:pPr>
            <a:r>
              <a:rPr lang="en-US" altLang="en-US" dirty="0">
                <a:ea typeface="ヒラギノ角ゴ Pro W3"/>
                <a:cs typeface="ヒラギノ角ゴ Pro W3"/>
              </a:rPr>
              <a:t>Describe some fundamental differences in industries that drive differences in the way they finance their investments.</a:t>
            </a:r>
            <a:endParaRPr lang="en-US" altLang="en-US" dirty="0">
              <a:ea typeface="ヒラギノ角ゴ Pro W3"/>
              <a:cs typeface="ヒラギノ角ゴ Pro W3"/>
            </a:endParaRPr>
          </a:p>
          <a:p>
            <a:pPr marL="514350" indent="-514350">
              <a:buFont typeface="Perpetua" pitchFamily="18" charset="0"/>
              <a:buAutoNum type="arabicPeriod"/>
            </a:pPr>
            <a:r>
              <a:rPr lang="en-US" altLang="en-US" dirty="0">
                <a:ea typeface="ヒラギノ角ゴ Pro W3"/>
                <a:cs typeface="ヒラギノ角ゴ Pro W3"/>
              </a:rPr>
              <a:t>Use the basic tools of financial analysis to </a:t>
            </a:r>
            <a:r>
              <a:rPr lang="en-US" altLang="en-US" dirty="0" err="1">
                <a:ea typeface="ヒラギノ角ゴ Pro W3"/>
                <a:cs typeface="ヒラギノ角ゴ Pro W3"/>
              </a:rPr>
              <a:t>analyse</a:t>
            </a:r>
            <a:r>
              <a:rPr lang="en-US" altLang="en-US" dirty="0">
                <a:ea typeface="ヒラギノ角ゴ Pro W3"/>
                <a:cs typeface="ヒラギノ角ゴ Pro W3"/>
              </a:rPr>
              <a:t> a firm</a:t>
            </a:r>
            <a:r>
              <a:rPr lang="en-US" altLang="ja-JP" dirty="0">
                <a:ea typeface="ヒラギノ角ゴ Pro W3"/>
                <a:cs typeface="ヒラギノ角ゴ Pro W3"/>
              </a:rPr>
              <a:t>'</a:t>
            </a:r>
            <a:r>
              <a:rPr lang="en-US" altLang="en-US" dirty="0">
                <a:ea typeface="ヒラギノ角ゴ Pro W3"/>
                <a:cs typeface="ヒラギノ角ゴ Pro W3"/>
              </a:rPr>
              <a:t>s financing decisions.</a:t>
            </a:r>
            <a:endParaRPr lang="en-US" altLang="en-US" dirty="0">
              <a:ea typeface="ヒラギノ角ゴ Pro W3"/>
              <a:cs typeface="ヒラギノ角ゴ Pro W3"/>
            </a:endParaRPr>
          </a:p>
          <a:p>
            <a:pPr marL="514350" indent="-514350">
              <a:buNone/>
            </a:pPr>
            <a:endParaRPr lang="en-US" altLang="en-US" dirty="0">
              <a:ea typeface="ヒラギノ角ゴ Pro W3"/>
              <a:cs typeface="ヒラギノ角ゴ Pro W3"/>
            </a:endParaRPr>
          </a:p>
          <a:p>
            <a:pPr marL="514350" indent="-514350">
              <a:buFont typeface="Perpetua" pitchFamily="18" charset="0"/>
              <a:buAutoNum type="arabicPeriod"/>
            </a:pPr>
            <a:endParaRPr lang="en-US" altLang="en-US" dirty="0">
              <a:ea typeface="ヒラギノ角ゴ Pro W3"/>
              <a:cs typeface="ヒラギノ角ゴ Pro W3"/>
            </a:endParaRPr>
          </a:p>
          <a:p>
            <a:pPr marL="514350" indent="-514350">
              <a:buNone/>
            </a:pPr>
            <a:endParaRPr lang="en-US" altLang="en-US" dirty="0">
              <a:ea typeface="ヒラギノ角ゴ Pro W3"/>
              <a:cs typeface="ヒラギノ角ゴ Pro W3"/>
            </a:endParaRPr>
          </a:p>
          <a:p>
            <a:pPr marL="514350" indent="-514350"/>
            <a:endParaRPr lang="en-US" altLang="en-US" dirty="0">
              <a:ea typeface="ヒラギノ角ゴ Pro W3"/>
              <a:cs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altLang="en-US">
                <a:ea typeface="ヒラギノ角ゴ Pro W3"/>
                <a:cs typeface="ヒラギノ角ゴ Pro W3"/>
              </a:rPr>
              <a:t>A glance at capital-structure choices in practice</a:t>
            </a:r>
            <a:endParaRPr lang="en-US" altLang="en-US">
              <a:ea typeface="ヒラギノ角ゴ Pro W3"/>
              <a:cs typeface="ヒラギノ角ゴ Pro W3"/>
            </a:endParaRPr>
          </a:p>
        </p:txBody>
      </p:sp>
      <p:sp>
        <p:nvSpPr>
          <p:cNvPr id="10243" name="Content Placeholder 2"/>
          <p:cNvSpPr>
            <a:spLocks noGrp="1"/>
          </p:cNvSpPr>
          <p:nvPr>
            <p:ph idx="1"/>
          </p:nvPr>
        </p:nvSpPr>
        <p:spPr/>
        <p:txBody>
          <a:bodyPr rIns="91440"/>
          <a:lstStyle/>
          <a:p>
            <a:pPr eaLnBrk="1" hangingPunct="1"/>
            <a:r>
              <a:rPr lang="en-US" altLang="en-US">
                <a:ea typeface="ヒラギノ角ゴ Pro W3"/>
                <a:cs typeface="ヒラギノ角ゴ Pro W3"/>
              </a:rPr>
              <a:t>The primary objective of capital structure management is to maximise the total value of the firm's outstanding debt and equity.</a:t>
            </a:r>
            <a:endParaRPr lang="en-US" altLang="en-US">
              <a:ea typeface="ヒラギノ角ゴ Pro W3"/>
              <a:cs typeface="ヒラギノ角ゴ Pro W3"/>
            </a:endParaRPr>
          </a:p>
          <a:p>
            <a:pPr eaLnBrk="1" hangingPunct="1"/>
            <a:endParaRPr lang="en-US" altLang="en-US">
              <a:ea typeface="ヒラギノ角ゴ Pro W3"/>
              <a:cs typeface="ヒラギノ角ゴ Pro W3"/>
            </a:endParaRPr>
          </a:p>
          <a:p>
            <a:pPr eaLnBrk="1" hangingPunct="1"/>
            <a:r>
              <a:rPr lang="en-US" altLang="en-US">
                <a:ea typeface="ヒラギノ角ゴ Pro W3"/>
                <a:cs typeface="ヒラギノ角ゴ Pro W3"/>
              </a:rPr>
              <a:t>The resulting financing mix that maximises this combined value is called the </a:t>
            </a:r>
            <a:r>
              <a:rPr lang="en-US" altLang="en-US" b="1">
                <a:ea typeface="ヒラギノ角ゴ Pro W3"/>
                <a:cs typeface="ヒラギノ角ゴ Pro W3"/>
              </a:rPr>
              <a:t>optimal capital structure</a:t>
            </a:r>
            <a:r>
              <a:rPr lang="en-US" altLang="en-US">
                <a:ea typeface="ヒラギノ角ゴ Pro W3"/>
                <a:cs typeface="ヒラギノ角ゴ Pro W3"/>
              </a:rPr>
              <a:t>.</a:t>
            </a:r>
            <a:endParaRPr lang="en-US" altLang="en-US">
              <a:ea typeface="ヒラギノ角ゴ Pro W3"/>
              <a:cs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a:ea typeface="ヒラギノ角ゴ Pro W3"/>
                <a:cs typeface="ヒラギノ角ゴ Pro W3"/>
              </a:rPr>
              <a:t>Financial leverage</a:t>
            </a:r>
            <a:endParaRPr lang="en-US" altLang="en-US">
              <a:ea typeface="ヒラギノ角ゴ Pro W3"/>
              <a:cs typeface="ヒラギノ角ゴ Pro W3"/>
            </a:endParaRPr>
          </a:p>
        </p:txBody>
      </p:sp>
      <p:sp>
        <p:nvSpPr>
          <p:cNvPr id="17411" name="Content Placeholder 2"/>
          <p:cNvSpPr>
            <a:spLocks noGrp="1"/>
          </p:cNvSpPr>
          <p:nvPr>
            <p:ph idx="1"/>
          </p:nvPr>
        </p:nvSpPr>
        <p:spPr/>
        <p:txBody>
          <a:bodyPr rIns="91440"/>
          <a:lstStyle/>
          <a:p>
            <a:pPr eaLnBrk="1" hangingPunct="1"/>
            <a:r>
              <a:rPr lang="en-US" altLang="en-US" dirty="0">
                <a:ea typeface="ヒラギノ角ゴ Pro W3"/>
                <a:cs typeface="ヒラギノ角ゴ Pro W3"/>
              </a:rPr>
              <a:t>By borrowing a portion of the firm's capital at a fixed rate of interest, the firm can ‘leverage’ the rate of return it earns on its total capital into an even higher rate of return on the firm's equity. </a:t>
            </a:r>
            <a:endParaRPr lang="en-US" altLang="en-US" dirty="0">
              <a:ea typeface="ヒラギノ角ゴ Pro W3"/>
              <a:cs typeface="ヒラギノ角ゴ Pro W3"/>
            </a:endParaRPr>
          </a:p>
          <a:p>
            <a:pPr eaLnBrk="1" hangingPunct="1">
              <a:buFontTx/>
              <a:buNone/>
            </a:pPr>
            <a:r>
              <a:rPr lang="en-US" altLang="en-US" dirty="0">
                <a:ea typeface="ヒラギノ角ゴ Pro W3"/>
                <a:cs typeface="ヒラギノ角ゴ Pro W3"/>
              </a:rPr>
              <a:t> </a:t>
            </a:r>
            <a:endParaRPr lang="en-US" altLang="en-US" dirty="0">
              <a:ea typeface="ヒラギノ角ゴ Pro W3"/>
              <a:cs typeface="ヒラギノ角ゴ Pro W3"/>
            </a:endParaRPr>
          </a:p>
          <a:p>
            <a:pPr eaLnBrk="1" hangingPunct="1"/>
            <a:r>
              <a:rPr lang="en-US" altLang="en-US" dirty="0">
                <a:ea typeface="ヒラギノ角ゴ Pro W3"/>
                <a:cs typeface="ヒラギノ角ゴ Pro W3"/>
              </a:rPr>
              <a:t>For example, if the firm is earning 15% on its investments and paying only 9% on borrowed money, the 6% differential goes to the firm</a:t>
            </a:r>
            <a:r>
              <a:rPr lang="en-US" altLang="ja-JP" dirty="0">
                <a:ea typeface="ヒラギノ角ゴ Pro W3"/>
                <a:cs typeface="ヒラギノ角ゴ Pro W3"/>
              </a:rPr>
              <a:t>'</a:t>
            </a:r>
            <a:r>
              <a:rPr lang="en-US" altLang="en-US" dirty="0">
                <a:ea typeface="ヒラギノ角ゴ Pro W3"/>
                <a:cs typeface="ヒラギノ角ゴ Pro W3"/>
              </a:rPr>
              <a:t>s owners. This is known as </a:t>
            </a:r>
            <a:r>
              <a:rPr lang="en-US" altLang="en-US" b="1" dirty="0" err="1">
                <a:ea typeface="ヒラギノ角ゴ Pro W3"/>
                <a:cs typeface="ヒラギノ角ゴ Pro W3"/>
              </a:rPr>
              <a:t>favourable</a:t>
            </a:r>
            <a:r>
              <a:rPr lang="en-US" altLang="en-US" b="1" dirty="0">
                <a:ea typeface="ヒラギノ角ゴ Pro W3"/>
                <a:cs typeface="ヒラギノ角ゴ Pro W3"/>
              </a:rPr>
              <a:t> financial leverage</a:t>
            </a:r>
            <a:r>
              <a:rPr lang="en-US" altLang="en-US" dirty="0">
                <a:ea typeface="ヒラギノ角ゴ Pro W3"/>
                <a:cs typeface="ヒラギノ角ゴ Pro W3"/>
              </a:rPr>
              <a:t>. If it earns less than 9%, it will experience </a:t>
            </a:r>
            <a:r>
              <a:rPr lang="en-US" altLang="en-US" b="1" dirty="0" err="1">
                <a:ea typeface="ヒラギノ角ゴ Pro W3"/>
                <a:cs typeface="ヒラギノ角ゴ Pro W3"/>
              </a:rPr>
              <a:t>unfavourable</a:t>
            </a:r>
            <a:r>
              <a:rPr lang="en-US" altLang="en-US" b="1" dirty="0">
                <a:ea typeface="ヒラギノ角ゴ Pro W3"/>
                <a:cs typeface="ヒラギノ角ゴ Pro W3"/>
              </a:rPr>
              <a:t> financial leverage</a:t>
            </a:r>
            <a:r>
              <a:rPr lang="en-US" altLang="en-US" dirty="0">
                <a:ea typeface="ヒラギノ角ゴ Pro W3"/>
                <a:cs typeface="ヒラギノ角ゴ Pro W3"/>
              </a:rPr>
              <a:t>.</a:t>
            </a:r>
            <a:endParaRPr lang="en-US" altLang="en-US" b="1" dirty="0">
              <a:ea typeface="ヒラギノ角ゴ Pro W3"/>
              <a:cs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US" altLang="en-US" dirty="0">
                <a:ea typeface="ヒラギノ角ゴ Pro W3"/>
                <a:cs typeface="ヒラギノ角ゴ Pro W3"/>
              </a:rPr>
              <a:t>How do firms in different industries finance their assets?</a:t>
            </a:r>
            <a:endParaRPr lang="en-US" altLang="en-US" dirty="0">
              <a:solidFill>
                <a:srgbClr val="FF0000"/>
              </a:solidFill>
              <a:ea typeface="ヒラギノ角ゴ Pro W3"/>
              <a:cs typeface="ヒラギノ角ゴ Pro W3"/>
            </a:endParaRPr>
          </a:p>
        </p:txBody>
      </p:sp>
      <p:sp>
        <p:nvSpPr>
          <p:cNvPr id="18435" name="TextBox 5"/>
          <p:cNvSpPr txBox="1">
            <a:spLocks noChangeArrowheads="1"/>
          </p:cNvSpPr>
          <p:nvPr/>
        </p:nvSpPr>
        <p:spPr bwMode="auto">
          <a:xfrm>
            <a:off x="1828800" y="1685529"/>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b="1" dirty="0">
                <a:solidFill>
                  <a:srgbClr val="000000"/>
                </a:solidFill>
                <a:latin typeface="+mn-lt"/>
              </a:rPr>
              <a:t>Debt ratios for selected Australian industries</a:t>
            </a:r>
            <a:endParaRPr lang="en-US" altLang="en-US" b="1" dirty="0">
              <a:solidFill>
                <a:srgbClr val="000000"/>
              </a:solidFill>
              <a:latin typeface="+mn-lt"/>
            </a:endParaRPr>
          </a:p>
        </p:txBody>
      </p:sp>
      <p:pic>
        <p:nvPicPr>
          <p:cNvPr id="18436" name="Picture 5" descr="D:\Project\PAU12\PRODUCTION\DSG\Ch15\ch15_0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36976" y="2109936"/>
            <a:ext cx="47212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eaLnBrk="1" hangingPunct="1"/>
            <a:r>
              <a:rPr lang="en-US" altLang="en-US">
                <a:ea typeface="ヒラギノ角ゴ Pro W3"/>
                <a:cs typeface="ヒラギノ角ゴ Pro W3"/>
              </a:rPr>
              <a:t>A first look at the Modigliani and Miller Capital Structure Theorem</a:t>
            </a:r>
            <a:endParaRPr lang="en-US" altLang="en-US">
              <a:ea typeface="ヒラギノ角ゴ Pro W3"/>
              <a:cs typeface="ヒラギノ角ゴ Pro W3"/>
            </a:endParaRPr>
          </a:p>
        </p:txBody>
      </p:sp>
      <p:sp>
        <p:nvSpPr>
          <p:cNvPr id="20483" name="Content Placeholder 2"/>
          <p:cNvSpPr>
            <a:spLocks noGrp="1"/>
          </p:cNvSpPr>
          <p:nvPr>
            <p:ph idx="1"/>
          </p:nvPr>
        </p:nvSpPr>
        <p:spPr/>
        <p:txBody>
          <a:bodyPr rIns="91440">
            <a:normAutofit/>
          </a:bodyPr>
          <a:lstStyle/>
          <a:p>
            <a:pPr marL="0" indent="0">
              <a:buNone/>
            </a:pPr>
            <a:r>
              <a:rPr lang="en-US" altLang="en-US">
                <a:ea typeface="ヒラギノ角ゴ Pro W3"/>
                <a:cs typeface="ヒラギノ角ゴ Pro W3"/>
              </a:rPr>
              <a:t>Modigliani and Miller showed that, under some idealistic conditions, the level of debt in a firm’s capital structure has no influence on its value. The theorem relies on two basic assumptions:</a:t>
            </a:r>
            <a:endParaRPr lang="en-US" altLang="en-US">
              <a:ea typeface="ヒラギノ角ゴ Pro W3"/>
              <a:cs typeface="ヒラギノ角ゴ Pro W3"/>
            </a:endParaRPr>
          </a:p>
          <a:p>
            <a:pPr marL="0" indent="0">
              <a:buNone/>
            </a:pPr>
            <a:endParaRPr lang="en-US" altLang="en-US">
              <a:ea typeface="ヒラギノ角ゴ Pro W3"/>
              <a:cs typeface="ヒラギノ角ゴ Pro W3"/>
            </a:endParaRPr>
          </a:p>
          <a:p>
            <a:pPr marL="971550" lvl="1" indent="-514350">
              <a:buFont typeface="Perpetua" pitchFamily="18" charset="0"/>
              <a:buAutoNum type="arabicPeriod"/>
            </a:pPr>
            <a:r>
              <a:rPr lang="en-US" altLang="en-US">
                <a:ea typeface="ヒラギノ角ゴ Pro W3"/>
              </a:rPr>
              <a:t>The cash flows that a firm generates are not affected by how the firm is financed.</a:t>
            </a:r>
            <a:endParaRPr lang="en-US" altLang="en-US">
              <a:ea typeface="ヒラギノ角ゴ Pro W3"/>
            </a:endParaRPr>
          </a:p>
          <a:p>
            <a:pPr marL="971550" lvl="1" indent="-514350">
              <a:buFont typeface="Perpetua" pitchFamily="18" charset="0"/>
              <a:buAutoNum type="arabicPeriod"/>
            </a:pPr>
            <a:endParaRPr lang="en-US" altLang="en-US">
              <a:ea typeface="ヒラギノ角ゴ Pro W3"/>
            </a:endParaRPr>
          </a:p>
          <a:p>
            <a:pPr marL="971550" lvl="1" indent="-514350">
              <a:buFont typeface="Perpetua" pitchFamily="18" charset="0"/>
              <a:buAutoNum type="arabicPeriod"/>
            </a:pPr>
            <a:r>
              <a:rPr lang="en-US" altLang="en-US">
                <a:ea typeface="ヒラギノ角ゴ Pro W3"/>
              </a:rPr>
              <a:t>Financial markets are perfect.</a:t>
            </a:r>
            <a:endParaRPr lang="en-US" altLang="en-US">
              <a:ea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r>
              <a:rPr lang="en-US" altLang="en-US" dirty="0">
                <a:ea typeface="ヒラギノ角ゴ Pro W3"/>
                <a:cs typeface="ヒラギノ角ゴ Pro W3"/>
              </a:rPr>
              <a:t>A first look at the Modigliani and Miller Capital Structure Theorem (cont.)</a:t>
            </a:r>
            <a:endParaRPr lang="en-US" altLang="en-US" dirty="0">
              <a:ea typeface="ヒラギノ角ゴ Pro W3"/>
              <a:cs typeface="ヒラギノ角ゴ Pro W3"/>
            </a:endParaRPr>
          </a:p>
        </p:txBody>
      </p:sp>
      <p:sp>
        <p:nvSpPr>
          <p:cNvPr id="21507" name="Content Placeholder 2"/>
          <p:cNvSpPr>
            <a:spLocks noGrp="1"/>
          </p:cNvSpPr>
          <p:nvPr>
            <p:ph idx="1"/>
          </p:nvPr>
        </p:nvSpPr>
        <p:spPr>
          <a:xfrm>
            <a:off x="695327" y="2060848"/>
            <a:ext cx="10801349" cy="4247881"/>
          </a:xfrm>
        </p:spPr>
        <p:txBody>
          <a:bodyPr/>
          <a:lstStyle/>
          <a:p>
            <a:pPr marL="0" indent="0">
              <a:buNone/>
            </a:pPr>
            <a:r>
              <a:rPr lang="en-US" altLang="en-US" dirty="0">
                <a:ea typeface="ヒラギノ角ゴ Pro W3"/>
                <a:cs typeface="ヒラギノ角ゴ Pro W3"/>
              </a:rPr>
              <a:t>Assumption 1, as illustrated in following Figure, implies that the total amount of cash that the firm distributes to both its debt holders and equity holders is always equal to the firm’s cash flow regardless of how the firm constructs its capital structure.</a:t>
            </a:r>
            <a:endParaRPr lang="en-US" altLang="en-US" dirty="0">
              <a:ea typeface="ヒラギノ角ゴ Pro W3"/>
              <a:cs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eaLnBrk="1" hangingPunct="1"/>
            <a:r>
              <a:rPr lang="en-US" altLang="en-US" dirty="0">
                <a:ea typeface="ヒラギノ角ゴ Pro W3" charset="-128"/>
              </a:rPr>
              <a:t>The cost of capital: An overview (cont.)</a:t>
            </a:r>
            <a:endParaRPr lang="en-US" altLang="en-US" dirty="0">
              <a:ea typeface="ヒラギノ角ゴ Pro W3" charset="-128"/>
            </a:endParaRPr>
          </a:p>
        </p:txBody>
      </p:sp>
      <p:sp>
        <p:nvSpPr>
          <p:cNvPr id="13315" name="Content Placeholder 2"/>
          <p:cNvSpPr>
            <a:spLocks noGrp="1"/>
          </p:cNvSpPr>
          <p:nvPr>
            <p:ph idx="1"/>
          </p:nvPr>
        </p:nvSpPr>
        <p:spPr/>
        <p:txBody>
          <a:bodyPr/>
          <a:lstStyle/>
          <a:p>
            <a:pPr marL="0" indent="0">
              <a:buNone/>
            </a:pPr>
            <a:r>
              <a:rPr lang="en-US" altLang="en-US" dirty="0">
                <a:ea typeface="ヒラギノ角ゴ Pro W3" charset="-128"/>
              </a:rPr>
              <a:t>WACC is useful in a number of settings:</a:t>
            </a:r>
            <a:endParaRPr lang="en-US" altLang="en-US" dirty="0">
              <a:ea typeface="ヒラギノ角ゴ Pro W3" charset="-128"/>
            </a:endParaRPr>
          </a:p>
          <a:p>
            <a:pPr marL="971550" lvl="1" indent="-514350"/>
            <a:r>
              <a:rPr lang="en-US" altLang="en-US" dirty="0">
                <a:ea typeface="ヒラギノ角ゴ Pro W3" charset="-128"/>
              </a:rPr>
              <a:t>WACC is used to value the entire firm</a:t>
            </a:r>
            <a:endParaRPr lang="en-US" altLang="en-US" dirty="0">
              <a:ea typeface="ヒラギノ角ゴ Pro W3" charset="-128"/>
            </a:endParaRPr>
          </a:p>
          <a:p>
            <a:pPr marL="971550" lvl="1" indent="-514350"/>
            <a:r>
              <a:rPr lang="en-US" altLang="en-US" dirty="0">
                <a:ea typeface="ヒラギノ角ゴ Pro W3" charset="-128"/>
              </a:rPr>
              <a:t>WACC is often used as a starting point for determining the discount rate for investment projects </a:t>
            </a:r>
            <a:endParaRPr lang="en-US" altLang="en-US" dirty="0">
              <a:ea typeface="ヒラギノ角ゴ Pro W3" charset="-128"/>
            </a:endParaRPr>
          </a:p>
          <a:p>
            <a:pPr marL="971550" lvl="1" indent="-514350"/>
            <a:r>
              <a:rPr lang="en-US" altLang="en-US" dirty="0">
                <a:ea typeface="ヒラギノ角ゴ Pro W3" charset="-128"/>
              </a:rPr>
              <a:t>WACC is the appropriate rate to use when evaluating firm performance.</a:t>
            </a:r>
            <a:endParaRPr lang="en-US" altLang="en-US" dirty="0">
              <a:ea typeface="ヒラギノ角ゴ Pro W3" charset="-128"/>
            </a:endParaRPr>
          </a:p>
        </p:txBody>
      </p:sp>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noAutofit/>
          </a:bodyPr>
          <a:lstStyle/>
          <a:p>
            <a:r>
              <a:rPr lang="en-US" altLang="en-US" dirty="0">
                <a:ea typeface="ヒラギノ角ゴ Pro W3"/>
                <a:cs typeface="ヒラギノ角ゴ Pro W3"/>
              </a:rPr>
              <a:t>Assumption 1: Cash distributions to bondholders and shareholders are not affected by financial leverage</a:t>
            </a:r>
            <a:endParaRPr lang="en-US" altLang="en-US" dirty="0">
              <a:ea typeface="ヒラギノ角ゴ Pro W3"/>
              <a:cs typeface="ヒラギノ角ゴ Pro W3"/>
            </a:endParaRPr>
          </a:p>
        </p:txBody>
      </p:sp>
      <p:sp>
        <p:nvSpPr>
          <p:cNvPr id="3" name="Content Placeholder 2"/>
          <p:cNvSpPr>
            <a:spLocks noGrp="1"/>
          </p:cNvSpPr>
          <p:nvPr>
            <p:ph idx="1"/>
          </p:nvPr>
        </p:nvSpPr>
        <p:spPr/>
        <p:txBody>
          <a:bodyPr/>
          <a:lstStyle/>
          <a:p>
            <a:endParaRPr lang="en-US"/>
          </a:p>
        </p:txBody>
      </p:sp>
      <p:pic>
        <p:nvPicPr>
          <p:cNvPr id="23555" name="Picture 4" descr="D:\Project\PAU12\PRODUCTION\DSG\Ch15\ch15_0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66257" y="2141154"/>
            <a:ext cx="7577410" cy="416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Autofit/>
          </a:bodyPr>
          <a:lstStyle/>
          <a:p>
            <a:pPr eaLnBrk="1" hangingPunct="1"/>
            <a:r>
              <a:rPr lang="en-US" altLang="en-US" dirty="0">
                <a:ea typeface="ヒラギノ角ゴ Pro W3"/>
                <a:cs typeface="ヒラギノ角ゴ Pro W3"/>
              </a:rPr>
              <a:t>A first look at the Modigliani and Miller Capital Structure Theorem (cont.)</a:t>
            </a:r>
            <a:endParaRPr lang="en-US" altLang="en-US" dirty="0">
              <a:ea typeface="ヒラギノ角ゴ Pro W3"/>
              <a:cs typeface="ヒラギノ角ゴ Pro W3"/>
            </a:endParaRPr>
          </a:p>
        </p:txBody>
      </p:sp>
      <p:sp>
        <p:nvSpPr>
          <p:cNvPr id="22531" name="Content Placeholder 2"/>
          <p:cNvSpPr>
            <a:spLocks noGrp="1"/>
          </p:cNvSpPr>
          <p:nvPr>
            <p:ph idx="1"/>
          </p:nvPr>
        </p:nvSpPr>
        <p:spPr>
          <a:xfrm>
            <a:off x="695327" y="2132856"/>
            <a:ext cx="10801349" cy="4175873"/>
          </a:xfrm>
        </p:spPr>
        <p:txBody>
          <a:bodyPr rIns="91440">
            <a:normAutofit/>
          </a:bodyPr>
          <a:lstStyle/>
          <a:p>
            <a:pPr marL="0" indent="0">
              <a:buNone/>
            </a:pPr>
            <a:r>
              <a:rPr lang="en-US" altLang="en-US" dirty="0">
                <a:ea typeface="ヒラギノ角ゴ Pro W3"/>
                <a:cs typeface="ヒラギノ角ゴ Pro W3"/>
              </a:rPr>
              <a:t>Assumption 2, the perfect financial markets assumption, implies that the packaging of cash flows (i.e. whether distributed to investors as dividends or interest payments) is not important.</a:t>
            </a:r>
            <a:endParaRPr lang="en-US" altLang="en-US" dirty="0">
              <a:ea typeface="ヒラギノ角ゴ Pro W3"/>
              <a:cs typeface="ヒラギノ角ゴ Pro W3"/>
            </a:endParaRPr>
          </a:p>
          <a:p>
            <a:pPr marL="0" indent="0">
              <a:buNone/>
            </a:pPr>
            <a:endParaRPr lang="en-US" altLang="en-US" dirty="0">
              <a:ea typeface="ヒラギノ角ゴ Pro W3"/>
              <a:cs typeface="ヒラギノ角ゴ Pro W3"/>
            </a:endParaRPr>
          </a:p>
          <a:p>
            <a:pPr marL="0" indent="0">
              <a:buNone/>
            </a:pPr>
            <a:r>
              <a:rPr lang="en-US" altLang="en-US" dirty="0">
                <a:ea typeface="ヒラギノ角ゴ Pro W3"/>
                <a:cs typeface="ヒラギノ角ゴ Pro W3"/>
              </a:rPr>
              <a:t>If these two assumptions hold, the total market value of the firm’s debt and equity is independent of its capital-structure decision, and the particular mix of debt and equity financing does not matter.</a:t>
            </a:r>
            <a:endParaRPr lang="en-US" altLang="en-US" dirty="0">
              <a:ea typeface="ヒラギノ角ゴ Pro W3"/>
              <a:cs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altLang="en-US" dirty="0">
                <a:ea typeface="ヒラギノ角ゴ Pro W3"/>
                <a:cs typeface="ヒラギノ角ゴ Pro W3"/>
              </a:rPr>
              <a:t>Capital structure, the cost of equity and the weighted average cost of </a:t>
            </a:r>
            <a:r>
              <a:rPr lang="en-US" altLang="en-US" dirty="0" smtClean="0">
                <a:ea typeface="ヒラギノ角ゴ Pro W3"/>
                <a:cs typeface="ヒラギノ角ゴ Pro W3"/>
              </a:rPr>
              <a:t>capital</a:t>
            </a:r>
            <a:endParaRPr lang="en-US" altLang="en-US" dirty="0">
              <a:ea typeface="ヒラギノ角ゴ Pro W3"/>
              <a:cs typeface="ヒラギノ角ゴ Pro W3"/>
            </a:endParaRPr>
          </a:p>
        </p:txBody>
      </p:sp>
      <p:sp>
        <p:nvSpPr>
          <p:cNvPr id="25603" name="Content Placeholder 2"/>
          <p:cNvSpPr>
            <a:spLocks noGrp="1"/>
          </p:cNvSpPr>
          <p:nvPr>
            <p:ph idx="1"/>
          </p:nvPr>
        </p:nvSpPr>
        <p:spPr>
          <a:xfrm>
            <a:off x="695327" y="2204864"/>
            <a:ext cx="10801349" cy="4103865"/>
          </a:xfrm>
        </p:spPr>
        <p:txBody>
          <a:bodyPr rIns="91440"/>
          <a:lstStyle/>
          <a:p>
            <a:pPr marL="0" indent="0">
              <a:buNone/>
            </a:pPr>
            <a:r>
              <a:rPr lang="en-US" altLang="en-US" dirty="0">
                <a:ea typeface="ヒラギノ角ゴ Pro W3"/>
                <a:cs typeface="ヒラギノ角ゴ Pro W3"/>
              </a:rPr>
              <a:t>When there is no tax, the firm</a:t>
            </a:r>
            <a:r>
              <a:rPr lang="en-US" altLang="ja-JP" dirty="0">
                <a:ea typeface="ヒラギノ角ゴ Pro W3"/>
                <a:cs typeface="ヒラギノ角ゴ Pro W3"/>
              </a:rPr>
              <a:t>'</a:t>
            </a:r>
            <a:r>
              <a:rPr lang="en-US" altLang="en-US" dirty="0">
                <a:ea typeface="ヒラギノ角ゴ Pro W3"/>
                <a:cs typeface="ヒラギノ角ゴ Pro W3"/>
              </a:rPr>
              <a:t>s weighted average cost of capital is also unaffected by its capital structure</a:t>
            </a:r>
            <a:r>
              <a:rPr lang="en-US" altLang="en-US" dirty="0" smtClean="0">
                <a:ea typeface="ヒラギノ角ゴ Pro W3"/>
                <a:cs typeface="ヒラギノ角ゴ Pro W3"/>
              </a:rPr>
              <a:t>.</a:t>
            </a:r>
            <a:endParaRPr lang="en-US" altLang="en-US" dirty="0">
              <a:ea typeface="ヒラギノ角ゴ Pro W3"/>
              <a:cs typeface="ヒラギノ角ゴ Pro W3"/>
            </a:endParaRPr>
          </a:p>
          <a:p>
            <a:pPr marL="0" indent="0">
              <a:buNone/>
            </a:pPr>
            <a:r>
              <a:rPr lang="en-US" altLang="en-US" dirty="0" smtClean="0">
                <a:ea typeface="ヒラギノ角ゴ Pro W3"/>
                <a:cs typeface="ヒラギノ角ゴ Pro W3"/>
              </a:rPr>
              <a:t>Assume </a:t>
            </a:r>
            <a:r>
              <a:rPr lang="en-US" altLang="en-US" dirty="0">
                <a:ea typeface="ヒラギノ角ゴ Pro W3"/>
                <a:cs typeface="ヒラギノ角ゴ Pro W3"/>
              </a:rPr>
              <a:t>we are valuing a firm whose cash flows are a level perpetuity. The value of the firm then is simply the ratio of the firm’s free cash flow divided by its weighted average cost of capital: </a:t>
            </a:r>
            <a:endParaRPr lang="en-US" altLang="en-US" dirty="0">
              <a:ea typeface="ヒラギノ角ゴ Pro W3"/>
              <a:cs typeface="ヒラギノ角ゴ Pro W3"/>
            </a:endParaRPr>
          </a:p>
          <a:p>
            <a:pPr marL="0" indent="0">
              <a:buNone/>
            </a:pPr>
            <a:endParaRPr lang="en-US" altLang="en-US" dirty="0">
              <a:ea typeface="ヒラギノ角ゴ Pro W3"/>
              <a:cs typeface="ヒラギノ角ゴ Pro W3"/>
            </a:endParaRPr>
          </a:p>
        </p:txBody>
      </p:sp>
      <p:pic>
        <p:nvPicPr>
          <p:cNvPr id="25604" name="Picture 6" descr="D:\Project\PAU12\PRODUCTION\DSG\Ch15\ch15_0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4600" y="4344516"/>
            <a:ext cx="64389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D:\Project\PAU12\PRODUCTION\DSG\Ch15\ch15_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5373216"/>
            <a:ext cx="86042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Autofit/>
          </a:bodyPr>
          <a:lstStyle/>
          <a:p>
            <a:pPr eaLnBrk="1" hangingPunct="1"/>
            <a:r>
              <a:rPr lang="en-US" altLang="en-US" dirty="0">
                <a:ea typeface="ヒラギノ角ゴ Pro W3"/>
                <a:cs typeface="ヒラギノ角ゴ Pro W3"/>
              </a:rPr>
              <a:t>Capital structure, the cost of equity and the weighted average cost of capital (cont.)</a:t>
            </a:r>
            <a:endParaRPr lang="en-US" altLang="en-US" dirty="0">
              <a:ea typeface="ヒラギノ角ゴ Pro W3"/>
              <a:cs typeface="ヒラギノ角ゴ Pro W3"/>
            </a:endParaRPr>
          </a:p>
        </p:txBody>
      </p:sp>
      <p:sp>
        <p:nvSpPr>
          <p:cNvPr id="26627" name="Content Placeholder 2"/>
          <p:cNvSpPr>
            <a:spLocks noGrp="1"/>
          </p:cNvSpPr>
          <p:nvPr>
            <p:ph idx="1"/>
          </p:nvPr>
        </p:nvSpPr>
        <p:spPr>
          <a:xfrm>
            <a:off x="695327" y="2204864"/>
            <a:ext cx="10801349" cy="4103865"/>
          </a:xfrm>
        </p:spPr>
        <p:txBody>
          <a:bodyPr rIns="91440"/>
          <a:lstStyle/>
          <a:p>
            <a:pPr marL="0" indent="0">
              <a:buNone/>
            </a:pPr>
            <a:r>
              <a:rPr lang="en-US" altLang="en-US" dirty="0">
                <a:ea typeface="ヒラギノ角ゴ Pro W3"/>
                <a:cs typeface="ヒラギノ角ゴ Pro W3"/>
              </a:rPr>
              <a:t>Since firm value and firm cash flows are unaffected by the choice of capital structure, the firm</a:t>
            </a:r>
            <a:r>
              <a:rPr lang="en-US" altLang="ja-JP" dirty="0">
                <a:ea typeface="ヒラギノ角ゴ Pro W3"/>
                <a:cs typeface="ヒラギノ角ゴ Pro W3"/>
              </a:rPr>
              <a:t>'</a:t>
            </a:r>
            <a:r>
              <a:rPr lang="en-US" altLang="en-US" dirty="0">
                <a:ea typeface="ヒラギノ角ゴ Pro W3"/>
                <a:cs typeface="ヒラギノ角ゴ Pro W3"/>
              </a:rPr>
              <a:t>s weighted average cost of capital is also unaffected. Thus, the relationship between the cost of equity and the debt-to-equity ratio is as follows:</a:t>
            </a:r>
            <a:endParaRPr lang="en-US" altLang="en-US" dirty="0">
              <a:ea typeface="ヒラギノ角ゴ Pro W3"/>
              <a:cs typeface="ヒラギノ角ゴ Pro W3"/>
            </a:endParaRPr>
          </a:p>
          <a:p>
            <a:pPr marL="0" indent="0">
              <a:buNone/>
            </a:pPr>
            <a:endParaRPr lang="en-US" altLang="en-US" dirty="0">
              <a:ea typeface="ヒラギノ角ゴ Pro W3"/>
              <a:cs typeface="ヒラギノ角ゴ Pro W3"/>
            </a:endParaRPr>
          </a:p>
          <a:p>
            <a:pPr marL="0" indent="0"/>
            <a:endParaRPr lang="en-US" altLang="en-US" b="1" dirty="0">
              <a:solidFill>
                <a:srgbClr val="FF0000"/>
              </a:solidFill>
              <a:ea typeface="ヒラギノ角ゴ Pro W3"/>
              <a:cs typeface="ヒラギノ角ゴ Pro W3"/>
            </a:endParaRPr>
          </a:p>
        </p:txBody>
      </p:sp>
      <p:pic>
        <p:nvPicPr>
          <p:cNvPr id="26628" name="Picture 5" descr="D:\Project\PAU12\PRODUCTION\DSG\Ch15\ch15_1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67001" y="4221088"/>
            <a:ext cx="66452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Cost of capital and capital structure: M&amp;M theorem (cont.)</a:t>
            </a:r>
            <a:endParaRPr lang="en-US" altLang="en-US" dirty="0"/>
          </a:p>
        </p:txBody>
      </p:sp>
      <p:sp>
        <p:nvSpPr>
          <p:cNvPr id="7" name="Content Placeholder 6"/>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AU"/>
              <a:t>FINM7409</a:t>
            </a:r>
            <a:endParaRPr lang="en-AU" dirty="0"/>
          </a:p>
        </p:txBody>
      </p:sp>
      <p:pic>
        <p:nvPicPr>
          <p:cNvPr id="29699" name="Picture 4" descr="D:\Project\PAU12\PRODUCTION\DSG\Ch15\ch15_1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37327" y="1611951"/>
            <a:ext cx="6517346" cy="479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Autofit/>
          </a:bodyPr>
          <a:lstStyle/>
          <a:p>
            <a:pPr eaLnBrk="1" hangingPunct="1"/>
            <a:r>
              <a:rPr lang="en-US" altLang="en-US" dirty="0">
                <a:ea typeface="ヒラギノ角ゴ Pro W3"/>
                <a:cs typeface="ヒラギノ角ゴ Pro W3"/>
              </a:rPr>
              <a:t>Capital structure, the cost of equity, and the weighted average cost of capital (cont.)</a:t>
            </a:r>
            <a:endParaRPr lang="en-US" altLang="en-US" dirty="0">
              <a:ea typeface="ヒラギノ角ゴ Pro W3"/>
              <a:cs typeface="ヒラギノ角ゴ Pro W3"/>
            </a:endParaRPr>
          </a:p>
        </p:txBody>
      </p:sp>
      <p:sp>
        <p:nvSpPr>
          <p:cNvPr id="27651" name="Content Placeholder 2"/>
          <p:cNvSpPr>
            <a:spLocks noGrp="1"/>
          </p:cNvSpPr>
          <p:nvPr>
            <p:ph idx="1"/>
          </p:nvPr>
        </p:nvSpPr>
        <p:spPr>
          <a:xfrm>
            <a:off x="695327" y="2060848"/>
            <a:ext cx="10801349" cy="4247881"/>
          </a:xfrm>
        </p:spPr>
        <p:txBody>
          <a:bodyPr rIns="91440"/>
          <a:lstStyle/>
          <a:p>
            <a:pPr eaLnBrk="1" hangingPunct="1"/>
            <a:r>
              <a:rPr lang="en-US" altLang="en-US" dirty="0">
                <a:ea typeface="ヒラギノ角ゴ Pro W3"/>
                <a:cs typeface="ヒラギノ角ゴ Pro W3"/>
              </a:rPr>
              <a:t>As seen in the </a:t>
            </a:r>
            <a:r>
              <a:rPr lang="en-US" altLang="en-US" dirty="0" smtClean="0">
                <a:ea typeface="ヒラギノ角ゴ Pro W3"/>
                <a:cs typeface="ヒラギノ角ゴ Pro W3"/>
              </a:rPr>
              <a:t>example, </a:t>
            </a:r>
            <a:r>
              <a:rPr lang="en-US" altLang="en-US" dirty="0">
                <a:ea typeface="ヒラギノ角ゴ Pro W3"/>
                <a:cs typeface="ヒラギノ角ゴ Pro W3"/>
              </a:rPr>
              <a:t>the cost of equity equation increases with the debt-to-equity ratio (D/E).  </a:t>
            </a:r>
            <a:endParaRPr lang="en-US" altLang="en-US" dirty="0">
              <a:ea typeface="ヒラギノ角ゴ Pro W3"/>
              <a:cs typeface="ヒラギノ角ゴ Pro W3"/>
            </a:endParaRPr>
          </a:p>
          <a:p>
            <a:pPr eaLnBrk="1" hangingPunct="1"/>
            <a:endParaRPr lang="en-US" altLang="en-US" dirty="0">
              <a:ea typeface="ヒラギノ角ゴ Pro W3"/>
              <a:cs typeface="ヒラギノ角ゴ Pro W3"/>
            </a:endParaRPr>
          </a:p>
          <a:p>
            <a:pPr eaLnBrk="1" hangingPunct="1"/>
            <a:r>
              <a:rPr lang="en-US" altLang="en-US" dirty="0">
                <a:ea typeface="ヒラギノ角ゴ Pro W3"/>
                <a:cs typeface="ヒラギノ角ゴ Pro W3"/>
              </a:rPr>
              <a:t>However, because of less weight on the more expensive equity, the firm’s WACC equation does not change and is always equal to the cost of capital of an unlevered firm.</a:t>
            </a:r>
            <a:endParaRPr lang="en-US" altLang="en-US" dirty="0">
              <a:ea typeface="ヒラギノ角ゴ Pro W3"/>
              <a:cs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Cost of capital and capital structure: M&amp;M theorem</a:t>
            </a:r>
            <a:endParaRPr lang="en-US" altLang="en-US" dirty="0"/>
          </a:p>
        </p:txBody>
      </p:sp>
      <p:sp>
        <p:nvSpPr>
          <p:cNvPr id="4" name="Footer Placeholder 3"/>
          <p:cNvSpPr>
            <a:spLocks noGrp="1"/>
          </p:cNvSpPr>
          <p:nvPr>
            <p:ph type="ftr" sz="quarter" idx="3"/>
          </p:nvPr>
        </p:nvSpPr>
        <p:spPr/>
        <p:txBody>
          <a:bodyPr/>
          <a:lstStyle/>
          <a:p>
            <a:r>
              <a:rPr lang="en-AU"/>
              <a:t>FINM7409</a:t>
            </a:r>
            <a:endParaRPr lang="en-AU" dirty="0"/>
          </a:p>
        </p:txBody>
      </p:sp>
      <p:pic>
        <p:nvPicPr>
          <p:cNvPr id="28675" name="Picture 4" descr="D:\Project\PAU12\PRODUCTION\DSG\Ch15\ch15_1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1636861"/>
            <a:ext cx="87503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r>
              <a:rPr lang="en-US" altLang="en-US">
                <a:ea typeface="ヒラギノ角ゴ Pro W3"/>
                <a:cs typeface="ヒラギノ角ゴ Pro W3"/>
              </a:rPr>
              <a:t>Why capital structure matters in reality</a:t>
            </a:r>
            <a:endParaRPr lang="en-US" altLang="en-US">
              <a:ea typeface="ヒラギノ角ゴ Pro W3"/>
              <a:cs typeface="ヒラギノ角ゴ Pro W3"/>
            </a:endParaRPr>
          </a:p>
        </p:txBody>
      </p:sp>
      <p:sp>
        <p:nvSpPr>
          <p:cNvPr id="30723" name="Content Placeholder 2"/>
          <p:cNvSpPr>
            <a:spLocks noGrp="1"/>
          </p:cNvSpPr>
          <p:nvPr>
            <p:ph idx="1"/>
          </p:nvPr>
        </p:nvSpPr>
        <p:spPr/>
        <p:txBody>
          <a:bodyPr rIns="91440"/>
          <a:lstStyle/>
          <a:p>
            <a:pPr marL="0" indent="0">
              <a:buNone/>
            </a:pPr>
            <a:r>
              <a:rPr lang="en-US" altLang="en-US">
                <a:ea typeface="ヒラギノ角ゴ Pro W3"/>
                <a:cs typeface="ヒラギノ角ゴ Pro W3"/>
              </a:rPr>
              <a:t>Financial managers care a great deal about how their firms are financed. Indeed, there can be negative consequences for firms that select an inappropriate capital structure, which means that, in reality, at least one of the two M&amp;M assumptions is violated. </a:t>
            </a:r>
            <a:endParaRPr lang="en-US" altLang="en-US">
              <a:ea typeface="ヒラギノ角ゴ Pro W3"/>
              <a:cs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dirty="0">
                <a:ea typeface="ヒラギノ角ゴ Pro W3"/>
                <a:cs typeface="ヒラギノ角ゴ Pro W3"/>
              </a:rPr>
              <a:t>Violations of Assumption 2</a:t>
            </a:r>
            <a:endParaRPr lang="en-US" altLang="en-US" dirty="0">
              <a:ea typeface="ヒラギノ角ゴ Pro W3"/>
              <a:cs typeface="ヒラギノ角ゴ Pro W3"/>
            </a:endParaRPr>
          </a:p>
        </p:txBody>
      </p:sp>
      <p:sp>
        <p:nvSpPr>
          <p:cNvPr id="31747" name="Content Placeholder 2"/>
          <p:cNvSpPr>
            <a:spLocks noGrp="1"/>
          </p:cNvSpPr>
          <p:nvPr>
            <p:ph idx="1"/>
          </p:nvPr>
        </p:nvSpPr>
        <p:spPr/>
        <p:txBody>
          <a:bodyPr rIns="91440">
            <a:normAutofit/>
          </a:bodyPr>
          <a:lstStyle/>
          <a:p>
            <a:pPr eaLnBrk="1" hangingPunct="1"/>
            <a:r>
              <a:rPr lang="en-US" altLang="en-US">
                <a:ea typeface="ヒラギノ角ゴ Pro W3"/>
                <a:cs typeface="ヒラギノ角ゴ Pro W3"/>
              </a:rPr>
              <a:t>Transaction costs can be important and, because of these costs, the rate at which investors can borrow may differ from the rate at which firms can borrow. </a:t>
            </a:r>
            <a:endParaRPr lang="en-US" altLang="en-US">
              <a:ea typeface="ヒラギノ角ゴ Pro W3"/>
              <a:cs typeface="ヒラギノ角ゴ Pro W3"/>
            </a:endParaRPr>
          </a:p>
          <a:p>
            <a:pPr eaLnBrk="1" hangingPunct="1"/>
            <a:r>
              <a:rPr lang="en-US" altLang="en-US">
                <a:ea typeface="ヒラギノ角ゴ Pro W3"/>
                <a:cs typeface="ヒラギノ角ゴ Pro W3"/>
              </a:rPr>
              <a:t>When this is the case, firm values may depend on how the firms are financed because individuals cannot substitute their individual borrowing for corporate borrowing in order to achieve a desired level of financial leverage.</a:t>
            </a:r>
            <a:endParaRPr lang="en-US" altLang="en-US">
              <a:ea typeface="ヒラギノ角ゴ Pro W3"/>
              <a:cs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a:ea typeface="ヒラギノ角ゴ Pro W3"/>
                <a:cs typeface="ヒラギノ角ゴ Pro W3"/>
              </a:rPr>
              <a:t>Violations of Assumption 1</a:t>
            </a:r>
            <a:endParaRPr lang="en-US" altLang="en-US" dirty="0">
              <a:ea typeface="ヒラギノ角ゴ Pro W3"/>
              <a:cs typeface="ヒラギノ角ゴ Pro W3"/>
            </a:endParaRPr>
          </a:p>
        </p:txBody>
      </p:sp>
      <p:sp>
        <p:nvSpPr>
          <p:cNvPr id="32771" name="Content Placeholder 2"/>
          <p:cNvSpPr>
            <a:spLocks noGrp="1"/>
          </p:cNvSpPr>
          <p:nvPr>
            <p:ph idx="1"/>
          </p:nvPr>
        </p:nvSpPr>
        <p:spPr/>
        <p:txBody>
          <a:bodyPr rIns="91440">
            <a:normAutofit/>
          </a:bodyPr>
          <a:lstStyle/>
          <a:p>
            <a:pPr marL="0" indent="0">
              <a:buNone/>
            </a:pPr>
            <a:r>
              <a:rPr lang="en-US" altLang="en-US">
                <a:ea typeface="ヒラギノ角ゴ Pro W3"/>
                <a:cs typeface="ヒラギノ角ゴ Pro W3"/>
              </a:rPr>
              <a:t>There are three reasons why capital structure affects the total cash flows available to a firm's debt and equity holders:</a:t>
            </a:r>
            <a:endParaRPr lang="en-US" altLang="en-US">
              <a:ea typeface="ヒラギノ角ゴ Pro W3"/>
              <a:cs typeface="ヒラギノ角ゴ Pro W3"/>
            </a:endParaRPr>
          </a:p>
          <a:p>
            <a:pPr marL="0" indent="0">
              <a:buNone/>
            </a:pPr>
            <a:endParaRPr lang="en-US" altLang="en-US">
              <a:ea typeface="ヒラギノ角ゴ Pro W3"/>
              <a:cs typeface="ヒラギノ角ゴ Pro W3"/>
            </a:endParaRPr>
          </a:p>
          <a:p>
            <a:pPr marL="971550" lvl="1" indent="-514350">
              <a:buFont typeface="Perpetua" pitchFamily="18" charset="0"/>
              <a:buAutoNum type="arabicPeriod"/>
            </a:pPr>
            <a:r>
              <a:rPr lang="en-US" altLang="en-US">
                <a:ea typeface="ヒラギノ角ゴ Pro W3"/>
              </a:rPr>
              <a:t>Interest is a tax-deductible expense, while dividends paid to shareholders are not. Thus, after taxes, firms have more money to distribute to their debt and equity holders if they use debt financing. However, Australia’s dividend imputation system tends to reduce this preference for debt financing.</a:t>
            </a:r>
            <a:endParaRPr lang="en-US" altLang="en-US">
              <a:ea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a:ea typeface="ヒラギノ角ゴ Pro W3" charset="-128"/>
              </a:rPr>
              <a:t>WACC equation</a:t>
            </a:r>
            <a:endParaRPr lang="en-US" altLang="en-US">
              <a:ea typeface="ヒラギノ角ゴ Pro W3" charset="-128"/>
            </a:endParaRPr>
          </a:p>
        </p:txBody>
      </p:sp>
      <p:pic>
        <p:nvPicPr>
          <p:cNvPr id="14339" name="Picture 4" descr="D:\Project\PAU12\PRODUCTION\DSG\Ch14\ch14_0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1" y="1828800"/>
            <a:ext cx="8594725"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hangingPunct="1"/>
            <a:r>
              <a:rPr lang="en-US" altLang="en-US" dirty="0">
                <a:ea typeface="ヒラギノ角ゴ Pro W3"/>
                <a:cs typeface="ヒラギノ角ゴ Pro W3"/>
              </a:rPr>
              <a:t>Violations of Assumption 1 (cont.)</a:t>
            </a:r>
            <a:endParaRPr lang="en-US" altLang="en-US" dirty="0">
              <a:ea typeface="ヒラギノ角ゴ Pro W3"/>
              <a:cs typeface="ヒラギノ角ゴ Pro W3"/>
            </a:endParaRPr>
          </a:p>
        </p:txBody>
      </p:sp>
      <p:sp>
        <p:nvSpPr>
          <p:cNvPr id="33795" name="Content Placeholder 2"/>
          <p:cNvSpPr>
            <a:spLocks noGrp="1"/>
          </p:cNvSpPr>
          <p:nvPr>
            <p:ph idx="1"/>
          </p:nvPr>
        </p:nvSpPr>
        <p:spPr/>
        <p:txBody>
          <a:bodyPr rIns="91440"/>
          <a:lstStyle/>
          <a:p>
            <a:pPr marL="914400" lvl="1" indent="-514350">
              <a:buFont typeface="Perpetua" pitchFamily="18" charset="0"/>
              <a:buAutoNum type="arabicPeriod" startAt="2"/>
            </a:pPr>
            <a:r>
              <a:rPr lang="en-US" altLang="en-US">
                <a:ea typeface="ヒラギノ角ゴ Pro W3"/>
              </a:rPr>
              <a:t>Debt financing creates a fixed legal obligation. If the firm defaults on its payments, the firm will incur the added cost that the bankruptcy process entails.</a:t>
            </a:r>
            <a:endParaRPr lang="en-US" altLang="en-US">
              <a:ea typeface="ヒラギノ角ゴ Pro W3"/>
            </a:endParaRPr>
          </a:p>
          <a:p>
            <a:pPr marL="914400" lvl="1" indent="-514350">
              <a:buFont typeface="Perpetua" pitchFamily="18" charset="0"/>
              <a:buAutoNum type="arabicPeriod" startAt="2"/>
            </a:pPr>
            <a:endParaRPr lang="en-US" altLang="en-US">
              <a:ea typeface="ヒラギノ角ゴ Pro W3"/>
            </a:endParaRPr>
          </a:p>
          <a:p>
            <a:pPr marL="914400" lvl="1" indent="-514350">
              <a:buFont typeface="Perpetua" pitchFamily="18" charset="0"/>
              <a:buAutoNum type="arabicPeriod" startAt="2"/>
            </a:pPr>
            <a:r>
              <a:rPr lang="en-US" altLang="en-US">
                <a:ea typeface="ヒラギノ角ゴ Pro W3"/>
              </a:rPr>
              <a:t>The threat of bankruptcy can influence the behavior of a firm</a:t>
            </a:r>
            <a:r>
              <a:rPr lang="en-US" altLang="ja-JP">
                <a:ea typeface="ヒラギノ角ゴ Pro W3"/>
              </a:rPr>
              <a:t>'</a:t>
            </a:r>
            <a:r>
              <a:rPr lang="en-US" altLang="en-US">
                <a:ea typeface="ヒラギノ角ゴ Pro W3"/>
              </a:rPr>
              <a:t>s executives as well as its employees and customers.</a:t>
            </a:r>
            <a:endParaRPr lang="en-US" altLang="en-US">
              <a:ea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eaLnBrk="1" hangingPunct="1"/>
            <a:r>
              <a:rPr lang="en-US" altLang="en-US">
                <a:ea typeface="ヒラギノ角ゴ Pro W3"/>
                <a:cs typeface="ヒラギノ角ゴ Pro W3"/>
              </a:rPr>
              <a:t>Corporate tax and capital structure: Classical tax system (cont.)</a:t>
            </a:r>
            <a:endParaRPr lang="en-US" altLang="en-US">
              <a:ea typeface="ヒラギノ角ゴ Pro W3"/>
              <a:cs typeface="ヒラギノ角ゴ Pro W3"/>
            </a:endParaRPr>
          </a:p>
        </p:txBody>
      </p:sp>
      <p:sp>
        <p:nvSpPr>
          <p:cNvPr id="35843" name="Content Placeholder 2"/>
          <p:cNvSpPr>
            <a:spLocks noGrp="1"/>
          </p:cNvSpPr>
          <p:nvPr>
            <p:ph idx="1"/>
          </p:nvPr>
        </p:nvSpPr>
        <p:spPr/>
        <p:txBody>
          <a:bodyPr rIns="91440"/>
          <a:lstStyle/>
          <a:p>
            <a:pPr marL="0" indent="0">
              <a:buNone/>
            </a:pPr>
            <a:r>
              <a:rPr lang="en-US" altLang="en-US" dirty="0">
                <a:ea typeface="ヒラギノ角ゴ Pro W3"/>
                <a:cs typeface="ヒラギノ角ゴ Pro W3"/>
              </a:rPr>
              <a:t>Consider two firms identical in every respect except for their capital structure. </a:t>
            </a:r>
            <a:endParaRPr lang="en-US" altLang="en-US" dirty="0">
              <a:ea typeface="ヒラギノ角ゴ Pro W3"/>
              <a:cs typeface="ヒラギノ角ゴ Pro W3"/>
            </a:endParaRPr>
          </a:p>
          <a:p>
            <a:pPr lvl="1" eaLnBrk="1" hangingPunct="1"/>
            <a:r>
              <a:rPr lang="en-US" altLang="en-US" dirty="0">
                <a:ea typeface="ヒラギノ角ゴ Pro W3"/>
              </a:rPr>
              <a:t>Firm A has no debt and has total equity financing of $2000.</a:t>
            </a:r>
            <a:endParaRPr lang="en-US" altLang="en-US" dirty="0">
              <a:ea typeface="ヒラギノ角ゴ Pro W3"/>
            </a:endParaRPr>
          </a:p>
          <a:p>
            <a:pPr lvl="1" eaLnBrk="1" hangingPunct="1"/>
            <a:r>
              <a:rPr lang="en-US" altLang="en-US" dirty="0">
                <a:ea typeface="ヒラギノ角ゴ Pro W3"/>
              </a:rPr>
              <a:t>Firm B has borrowed $1000 on which it pays 5% interest and raised the remaining $1000 with equity.</a:t>
            </a:r>
            <a:endParaRPr lang="en-US" altLang="en-US" dirty="0">
              <a:ea typeface="ヒラギノ角ゴ Pro W3"/>
            </a:endParaRPr>
          </a:p>
          <a:p>
            <a:pPr lvl="1" eaLnBrk="1" hangingPunct="1"/>
            <a:r>
              <a:rPr lang="en-US" altLang="en-US" dirty="0">
                <a:ea typeface="ヒラギノ角ゴ Pro W3"/>
              </a:rPr>
              <a:t>Each firm has operating income of $200.</a:t>
            </a:r>
            <a:endParaRPr lang="en-US" altLang="en-US" dirty="0">
              <a:ea typeface="ヒラギノ角ゴ Pro W3"/>
            </a:endParaRPr>
          </a:p>
          <a:p>
            <a:pPr lvl="1" eaLnBrk="1" hangingPunct="1"/>
            <a:r>
              <a:rPr lang="en-US" altLang="en-US" dirty="0">
                <a:ea typeface="ヒラギノ角ゴ Pro W3"/>
              </a:rPr>
              <a:t>The corporate tax rate is 30%.</a:t>
            </a:r>
            <a:endParaRPr lang="en-US" altLang="en-US" dirty="0">
              <a:ea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r>
              <a:rPr lang="en-US" altLang="en-US">
                <a:ea typeface="ヒラギノ角ゴ Pro W3"/>
                <a:cs typeface="ヒラギノ角ゴ Pro W3"/>
              </a:rPr>
              <a:t>Corporate tax and capital structure: Classical tax system (cont.)</a:t>
            </a:r>
            <a:endParaRPr lang="en-US" altLang="en-US">
              <a:ea typeface="ヒラギノ角ゴ Pro W3"/>
              <a:cs typeface="ヒラギノ角ゴ Pro W3"/>
            </a:endParaRPr>
          </a:p>
        </p:txBody>
      </p:sp>
      <p:sp>
        <p:nvSpPr>
          <p:cNvPr id="3" name="Content Placeholder 2"/>
          <p:cNvSpPr>
            <a:spLocks noGrp="1"/>
          </p:cNvSpPr>
          <p:nvPr>
            <p:ph idx="1"/>
          </p:nvPr>
        </p:nvSpPr>
        <p:spPr/>
        <p:txBody>
          <a:bodyPr/>
          <a:lstStyle/>
          <a:p>
            <a:endParaRPr lang="en-US"/>
          </a:p>
        </p:txBody>
      </p:sp>
      <p:pic>
        <p:nvPicPr>
          <p:cNvPr id="36867" name="Picture 4" descr="D:\Project\PAU12\PRODUCTION\DSG\Ch15\ch15_1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2286001"/>
            <a:ext cx="85979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eaLnBrk="1" hangingPunct="1"/>
            <a:r>
              <a:rPr lang="en-US" altLang="en-US">
                <a:ea typeface="ヒラギノ角ゴ Pro W3"/>
                <a:cs typeface="ヒラギノ角ゴ Pro W3"/>
              </a:rPr>
              <a:t>Corporate tax and capital structure: Classical tax system(cont.)</a:t>
            </a:r>
            <a:endParaRPr lang="en-US" altLang="en-US">
              <a:ea typeface="ヒラギノ角ゴ Pro W3"/>
              <a:cs typeface="ヒラギノ角ゴ Pro W3"/>
            </a:endParaRPr>
          </a:p>
        </p:txBody>
      </p:sp>
      <p:sp>
        <p:nvSpPr>
          <p:cNvPr id="37891" name="Content Placeholder 2"/>
          <p:cNvSpPr>
            <a:spLocks noGrp="1"/>
          </p:cNvSpPr>
          <p:nvPr>
            <p:ph idx="1"/>
          </p:nvPr>
        </p:nvSpPr>
        <p:spPr/>
        <p:txBody>
          <a:bodyPr rIns="91440"/>
          <a:lstStyle/>
          <a:p>
            <a:pPr marL="0" indent="0">
              <a:buNone/>
            </a:pPr>
            <a:r>
              <a:rPr lang="en-US" altLang="en-US" dirty="0">
                <a:ea typeface="ヒラギノ角ゴ Pro W3"/>
                <a:cs typeface="ヒラギノ角ゴ Pro W3"/>
              </a:rPr>
              <a:t>If we assume that both firms pay out 100% of earnings in ordinary share dividends, we get the following:</a:t>
            </a:r>
            <a:endParaRPr lang="en-US" altLang="en-US" dirty="0">
              <a:ea typeface="ヒラギノ角ゴ Pro W3"/>
              <a:cs typeface="ヒラギノ角ゴ Pro W3"/>
            </a:endParaRPr>
          </a:p>
        </p:txBody>
      </p:sp>
      <p:graphicFrame>
        <p:nvGraphicFramePr>
          <p:cNvPr id="47132" name="Group 28"/>
          <p:cNvGraphicFramePr>
            <a:graphicFrameLocks noGrp="1"/>
          </p:cNvGraphicFramePr>
          <p:nvPr/>
        </p:nvGraphicFramePr>
        <p:xfrm>
          <a:off x="2286000" y="3200401"/>
          <a:ext cx="7086600" cy="2028825"/>
        </p:xfrm>
        <a:graphic>
          <a:graphicData uri="http://schemas.openxmlformats.org/drawingml/2006/table">
            <a:tbl>
              <a:tblPr/>
              <a:tblGrid>
                <a:gridCol w="3022600"/>
                <a:gridCol w="2032000"/>
                <a:gridCol w="2032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dirty="0">
                        <a:ln>
                          <a:noFill/>
                        </a:ln>
                        <a:solidFill>
                          <a:srgbClr val="FFFFFF"/>
                        </a:solidFill>
                        <a:effectLst/>
                        <a:latin typeface="+mn-lt"/>
                        <a:ea typeface="MS PGothic" panose="020B0600070205080204" pitchFamily="34" charset="-128"/>
                        <a:cs typeface="Verdana" panose="020B060403050404020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a:ln>
                            <a:noFill/>
                          </a:ln>
                          <a:solidFill>
                            <a:srgbClr val="FFFFFF"/>
                          </a:solidFill>
                          <a:effectLst/>
                          <a:latin typeface="+mn-lt"/>
                          <a:ea typeface="MS PGothic" panose="020B0600070205080204" pitchFamily="34" charset="-128"/>
                          <a:cs typeface="Verdana" panose="020B0604030504040204"/>
                        </a:rPr>
                        <a:t>Firm A</a:t>
                      </a:r>
                      <a:endParaRPr kumimoji="0" lang="en-US" sz="1800" b="1" i="0" u="none" strike="noStrike" cap="none" normalizeH="0" baseline="0" dirty="0">
                        <a:ln>
                          <a:noFill/>
                        </a:ln>
                        <a:solidFill>
                          <a:srgbClr val="FFFFFF"/>
                        </a:solidFill>
                        <a:effectLst/>
                        <a:latin typeface="+mn-lt"/>
                        <a:ea typeface="MS PGothic" panose="020B0600070205080204" pitchFamily="34" charset="-128"/>
                        <a:cs typeface="Verdana" panose="020B060403050404020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a:ln>
                            <a:noFill/>
                          </a:ln>
                          <a:solidFill>
                            <a:srgbClr val="FFFFFF"/>
                          </a:solidFill>
                          <a:effectLst/>
                          <a:latin typeface="+mn-lt"/>
                          <a:ea typeface="MS PGothic" panose="020B0600070205080204" pitchFamily="34" charset="-128"/>
                          <a:cs typeface="Verdana" panose="020B0604030504040204"/>
                        </a:rPr>
                        <a:t>Firm B</a:t>
                      </a:r>
                      <a:endParaRPr kumimoji="0" lang="en-US" sz="1800" b="1" i="0" u="none" strike="noStrike" cap="none" normalizeH="0" baseline="0" dirty="0">
                        <a:ln>
                          <a:noFill/>
                        </a:ln>
                        <a:solidFill>
                          <a:srgbClr val="FFFFFF"/>
                        </a:solidFill>
                        <a:effectLst/>
                        <a:latin typeface="+mn-lt"/>
                        <a:ea typeface="MS PGothic" panose="020B0600070205080204" pitchFamily="34" charset="-128"/>
                        <a:cs typeface="Verdana" panose="020B060403050404020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a:ln>
                            <a:noFill/>
                          </a:ln>
                          <a:solidFill>
                            <a:schemeClr val="bg1"/>
                          </a:solidFill>
                          <a:effectLst/>
                          <a:latin typeface="+mn-lt"/>
                          <a:ea typeface="MS PGothic" panose="020B0600070205080204" pitchFamily="34" charset="-128"/>
                          <a:cs typeface="Verdana" panose="020B0604030504040204"/>
                        </a:rPr>
                        <a:t>Equity dividends</a:t>
                      </a:r>
                      <a:endParaRPr kumimoji="0" lang="en-US" sz="1800" b="1" i="0" u="none" strike="noStrike" cap="none" normalizeH="0" baseline="0" dirty="0">
                        <a:ln>
                          <a:noFill/>
                        </a:ln>
                        <a:solidFill>
                          <a:schemeClr val="bg1"/>
                        </a:solidFill>
                        <a:effectLst/>
                        <a:latin typeface="+mn-lt"/>
                        <a:ea typeface="MS PGothic" panose="020B0600070205080204" pitchFamily="34" charset="-128"/>
                        <a:cs typeface="Verdana" panose="020B060403050404020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rPr>
                        <a:t>$140</a:t>
                      </a:r>
                      <a:endPar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rPr>
                        <a:t>$105.00</a:t>
                      </a:r>
                      <a:endPar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a:ln>
                            <a:noFill/>
                          </a:ln>
                          <a:solidFill>
                            <a:schemeClr val="bg1"/>
                          </a:solidFill>
                          <a:effectLst/>
                          <a:latin typeface="+mn-lt"/>
                          <a:ea typeface="MS PGothic" panose="020B0600070205080204" pitchFamily="34" charset="-128"/>
                          <a:cs typeface="Verdana" panose="020B0604030504040204"/>
                        </a:rPr>
                        <a:t>Interest payments</a:t>
                      </a:r>
                      <a:endParaRPr kumimoji="0" lang="en-US" sz="1800" b="1" i="0" u="none" strike="noStrike" cap="none" normalizeH="0" baseline="0" dirty="0">
                        <a:ln>
                          <a:noFill/>
                        </a:ln>
                        <a:solidFill>
                          <a:schemeClr val="bg1"/>
                        </a:solidFill>
                        <a:effectLst/>
                        <a:latin typeface="+mn-lt"/>
                        <a:ea typeface="MS PGothic" panose="020B0600070205080204" pitchFamily="34" charset="-128"/>
                        <a:cs typeface="Verdana" panose="020B060403050404020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rPr>
                        <a:t>-</a:t>
                      </a:r>
                      <a:endPar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rPr>
                        <a:t>$50.00</a:t>
                      </a:r>
                      <a:endPar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rPr>
                        <a:t>Total distributions (to stockholders and bondholders)</a:t>
                      </a:r>
                      <a:endPar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9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rPr>
                        <a:t>$140.00</a:t>
                      </a:r>
                      <a:endPar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rPr>
                        <a:t>$155.00</a:t>
                      </a:r>
                      <a:endParaRPr kumimoji="0" lang="en-US" sz="1800" b="1" i="0" u="none" strike="noStrike" cap="none" normalizeH="0" baseline="0" dirty="0">
                        <a:ln>
                          <a:noFill/>
                        </a:ln>
                        <a:solidFill>
                          <a:schemeClr val="tx1"/>
                        </a:solidFill>
                        <a:effectLst/>
                        <a:latin typeface="+mn-lt"/>
                        <a:ea typeface="MS PGothic" panose="020B0600070205080204" pitchFamily="34" charset="-128"/>
                        <a:cs typeface="Verdana" panose="020B060403050404020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r>
            </a:tbl>
          </a:graphicData>
        </a:graphic>
      </p:graphicFrame>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altLang="en-US">
                <a:ea typeface="ヒラギノ角ゴ Pro W3"/>
                <a:cs typeface="ヒラギノ角ゴ Pro W3"/>
              </a:rPr>
              <a:t>Corporate taxes and capital structure (cont.)</a:t>
            </a:r>
            <a:endParaRPr lang="en-US" altLang="en-US">
              <a:ea typeface="ヒラギノ角ゴ Pro W3"/>
              <a:cs typeface="ヒラギノ角ゴ Pro W3"/>
            </a:endParaRPr>
          </a:p>
        </p:txBody>
      </p:sp>
      <p:sp>
        <p:nvSpPr>
          <p:cNvPr id="38915" name="Content Placeholder 2"/>
          <p:cNvSpPr>
            <a:spLocks noGrp="1"/>
          </p:cNvSpPr>
          <p:nvPr>
            <p:ph idx="1"/>
          </p:nvPr>
        </p:nvSpPr>
        <p:spPr/>
        <p:txBody>
          <a:bodyPr rIns="91440"/>
          <a:lstStyle/>
          <a:p>
            <a:pPr marL="0" indent="0">
              <a:buNone/>
            </a:pPr>
            <a:r>
              <a:rPr lang="en-US" altLang="en-US" dirty="0">
                <a:ea typeface="ヒラギノ角ゴ Pro W3"/>
                <a:cs typeface="ヒラギノ角ゴ Pro W3"/>
              </a:rPr>
              <a:t>The $15.00 difference can be traced to the tax benefits of interest payments, </a:t>
            </a:r>
            <a:endParaRPr lang="en-US" altLang="en-US" dirty="0">
              <a:ea typeface="ヒラギノ角ゴ Pro W3"/>
              <a:cs typeface="ヒラギノ角ゴ Pro W3"/>
            </a:endParaRPr>
          </a:p>
          <a:p>
            <a:pPr marL="0" indent="0">
              <a:buNone/>
            </a:pPr>
            <a:r>
              <a:rPr lang="en-US" altLang="en-US" dirty="0">
                <a:ea typeface="ヒラギノ角ゴ Pro W3"/>
                <a:cs typeface="ヒラギノ角ゴ Pro W3"/>
              </a:rPr>
              <a:t>0.30 × $50 = $15.00. </a:t>
            </a:r>
            <a:endParaRPr lang="en-US" altLang="en-US" dirty="0">
              <a:ea typeface="ヒラギノ角ゴ Pro W3"/>
              <a:cs typeface="ヒラギノ角ゴ Pro W3"/>
            </a:endParaRPr>
          </a:p>
          <a:p>
            <a:pPr marL="0" indent="0">
              <a:buNone/>
            </a:pPr>
            <a:r>
              <a:rPr lang="en-US" altLang="en-US" dirty="0">
                <a:ea typeface="ヒラギノ角ゴ Pro W3"/>
                <a:cs typeface="ヒラギノ角ゴ Pro W3"/>
              </a:rPr>
              <a:t>This is referred to as </a:t>
            </a:r>
            <a:r>
              <a:rPr lang="en-US" altLang="en-US" b="1" dirty="0">
                <a:ea typeface="ヒラギノ角ゴ Pro W3"/>
                <a:cs typeface="ヒラギノ角ゴ Pro W3"/>
              </a:rPr>
              <a:t>interest tax shield</a:t>
            </a:r>
            <a:r>
              <a:rPr lang="en-US" altLang="en-US" dirty="0">
                <a:ea typeface="ヒラギノ角ゴ Pro W3"/>
                <a:cs typeface="ヒラギノ角ゴ Pro W3"/>
              </a:rPr>
              <a:t>. </a:t>
            </a:r>
            <a:endParaRPr lang="en-US" altLang="en-US" dirty="0">
              <a:ea typeface="ヒラギノ角ゴ Pro W3"/>
              <a:cs typeface="ヒラギノ角ゴ Pro W3"/>
            </a:endParaRPr>
          </a:p>
          <a:p>
            <a:pPr eaLnBrk="1" hangingPunct="1"/>
            <a:endParaRPr lang="en-US" altLang="en-US" dirty="0">
              <a:ea typeface="ヒラギノ角ゴ Pro W3"/>
              <a:cs typeface="ヒラギノ角ゴ Pro W3"/>
            </a:endParaRPr>
          </a:p>
          <a:p>
            <a:pPr marL="0" indent="0">
              <a:buNone/>
            </a:pPr>
            <a:r>
              <a:rPr lang="en-US" altLang="en-US" dirty="0">
                <a:ea typeface="ヒラギノ角ゴ Pro W3"/>
                <a:cs typeface="ヒラギノ角ゴ Pro W3"/>
              </a:rPr>
              <a:t>These tax savings add value to the firm and in particular to its shareholders. </a:t>
            </a:r>
            <a:endParaRPr lang="en-US" altLang="en-US" dirty="0">
              <a:ea typeface="ヒラギノ角ゴ Pro W3"/>
              <a:cs typeface="ヒラギノ角ゴ Pro W3"/>
            </a:endParaRPr>
          </a:p>
          <a:p>
            <a:pPr eaLnBrk="1" hangingPunct="1"/>
            <a:endParaRPr lang="en-US" altLang="en-US" dirty="0">
              <a:ea typeface="ヒラギノ角ゴ Pro W3"/>
              <a:cs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a:ea typeface="ヒラギノ角ゴ Pro W3"/>
                <a:cs typeface="ヒラギノ角ゴ Pro W3"/>
              </a:rPr>
              <a:t>Corporate tax and the WACC</a:t>
            </a:r>
            <a:endParaRPr lang="en-US" altLang="en-US">
              <a:ea typeface="ヒラギノ角ゴ Pro W3"/>
              <a:cs typeface="ヒラギノ角ゴ Pro W3"/>
            </a:endParaRPr>
          </a:p>
        </p:txBody>
      </p:sp>
      <p:sp>
        <p:nvSpPr>
          <p:cNvPr id="39939" name="Content Placeholder 2"/>
          <p:cNvSpPr>
            <a:spLocks noGrp="1"/>
          </p:cNvSpPr>
          <p:nvPr>
            <p:ph idx="1"/>
          </p:nvPr>
        </p:nvSpPr>
        <p:spPr/>
        <p:txBody>
          <a:bodyPr rIns="91440"/>
          <a:lstStyle/>
          <a:p>
            <a:pPr marL="0" indent="0">
              <a:buNone/>
            </a:pPr>
            <a:r>
              <a:rPr lang="en-US" altLang="en-US">
                <a:ea typeface="ヒラギノ角ゴ Pro W3"/>
                <a:cs typeface="ヒラギノ角ゴ Pro W3"/>
              </a:rPr>
              <a:t>The tax deductibility of interest expense causes the firm</a:t>
            </a:r>
            <a:r>
              <a:rPr lang="en-US" altLang="ja-JP">
                <a:ea typeface="ヒラギノ角ゴ Pro W3"/>
                <a:cs typeface="ヒラギノ角ゴ Pro W3"/>
              </a:rPr>
              <a:t>'</a:t>
            </a:r>
            <a:r>
              <a:rPr lang="en-US" altLang="en-US">
                <a:ea typeface="ヒラギノ角ゴ Pro W3"/>
                <a:cs typeface="ヒラギノ角ゴ Pro W3"/>
              </a:rPr>
              <a:t>s weighted average cost of capital to decline as it includes more debt in the capital structure.</a:t>
            </a:r>
            <a:endParaRPr lang="en-US" altLang="en-US">
              <a:ea typeface="ヒラギノ角ゴ Pro W3"/>
              <a:cs typeface="ヒラギノ角ゴ Pro W3"/>
            </a:endParaRPr>
          </a:p>
          <a:p>
            <a:pPr marL="0" indent="0"/>
            <a:endParaRPr lang="en-US" altLang="en-US">
              <a:ea typeface="ヒラギノ角ゴ Pro W3"/>
              <a:cs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Corporate taxes and the WACC (cont.)</a:t>
            </a:r>
            <a:endParaRPr lang="en-US" altLang="en-US"/>
          </a:p>
        </p:txBody>
      </p:sp>
      <p:sp>
        <p:nvSpPr>
          <p:cNvPr id="40963" name="Content Placeholder 2"/>
          <p:cNvSpPr>
            <a:spLocks noGrp="1"/>
          </p:cNvSpPr>
          <p:nvPr>
            <p:ph idx="1"/>
          </p:nvPr>
        </p:nvSpPr>
        <p:spPr/>
        <p:txBody>
          <a:bodyPr/>
          <a:lstStyle/>
          <a:p>
            <a:pPr marL="0" indent="0">
              <a:buNone/>
            </a:pPr>
            <a:r>
              <a:rPr lang="en-US" altLang="en-US" dirty="0"/>
              <a:t>Consider the example, where the cost of unlevered equity financing is assumed to be 10% and the cost of debt is 8% before tax. If we assume a 30% tax rate, what will be the cost of equity and weighted average cost of capital if the debt-to-equity ratio is 1 (i.e. 50% debt and 50% equity)?</a:t>
            </a:r>
            <a:endParaRPr lang="en-US" altLang="en-US" dirty="0"/>
          </a:p>
          <a:p>
            <a:endParaRPr lang="en-US" altLang="en-US" dirty="0"/>
          </a:p>
          <a:p>
            <a:endParaRPr lang="en-US" altLang="en-US" dirty="0"/>
          </a:p>
        </p:txBody>
      </p:sp>
      <p:sp>
        <p:nvSpPr>
          <p:cNvPr id="2" name="Footer Placeholder 1"/>
          <p:cNvSpPr>
            <a:spLocks noGrp="1"/>
          </p:cNvSpPr>
          <p:nvPr>
            <p:ph type="ftr" sz="quarter" idx="3"/>
          </p:nvPr>
        </p:nvSpPr>
        <p:spPr/>
        <p:txBody>
          <a:bodyPr/>
          <a:lstStyle/>
          <a:p>
            <a:r>
              <a:rPr lang="en-AU"/>
              <a:t>FINM7409</a:t>
            </a:r>
            <a:endParaRPr lang="en-AU" dirty="0"/>
          </a:p>
        </p:txBody>
      </p:sp>
      <p:sp>
        <p:nvSpPr>
          <p:cNvPr id="5" name="Content Placeholder 2"/>
          <p:cNvSpPr txBox="1"/>
          <p:nvPr/>
        </p:nvSpPr>
        <p:spPr>
          <a:xfrm>
            <a:off x="695326" y="3645024"/>
            <a:ext cx="10801349" cy="4608515"/>
          </a:xfrm>
          <a:prstGeom prst="rect">
            <a:avLst/>
          </a:prstGeom>
        </p:spPr>
        <p:txBody>
          <a:bodyPr/>
          <a:lstStyle>
            <a:lvl1pPr marL="342900" indent="-342900" algn="l" defTabSz="685800" rtl="0" eaLnBrk="1" latinLnBrk="0" hangingPunct="1">
              <a:lnSpc>
                <a:spcPct val="110000"/>
              </a:lnSpc>
              <a:spcBef>
                <a:spcPts val="225"/>
              </a:spcBef>
              <a:spcAft>
                <a:spcPts val="225"/>
              </a:spcAft>
              <a:buClr>
                <a:schemeClr val="tx1"/>
              </a:buClr>
              <a:buFont typeface="Arial" panose="020B0604020202020204" pitchFamily="34" charset="0"/>
              <a:buChar char="•"/>
              <a:defRPr lang="en-US" sz="2400" kern="1200">
                <a:solidFill>
                  <a:schemeClr val="tx1"/>
                </a:solidFill>
                <a:latin typeface="+mn-lt"/>
                <a:ea typeface="+mn-ea"/>
                <a:cs typeface="+mn-cs"/>
              </a:defRPr>
            </a:lvl1pPr>
            <a:lvl2pPr marL="343535" indent="-342900" algn="l" defTabSz="685800" rtl="0" eaLnBrk="1" latinLnBrk="0" hangingPunct="1">
              <a:lnSpc>
                <a:spcPct val="110000"/>
              </a:lnSpc>
              <a:spcBef>
                <a:spcPts val="225"/>
              </a:spcBef>
              <a:spcAft>
                <a:spcPts val="225"/>
              </a:spcAft>
              <a:buClr>
                <a:schemeClr val="tx1"/>
              </a:buClr>
              <a:buFont typeface="Arial" panose="020B0604020202020204" pitchFamily="34" charset="0"/>
              <a:buChar char="•"/>
              <a:defRPr lang="en-US" sz="2400" kern="1200">
                <a:solidFill>
                  <a:schemeClr val="tx1"/>
                </a:solidFill>
                <a:latin typeface="+mn-lt"/>
                <a:ea typeface="+mn-ea"/>
                <a:cs typeface="+mn-cs"/>
              </a:defRPr>
            </a:lvl2pPr>
            <a:lvl3pPr marL="478155" indent="-342900" algn="l" defTabSz="685800" rtl="0" eaLnBrk="1" latinLnBrk="0" hangingPunct="1">
              <a:lnSpc>
                <a:spcPct val="110000"/>
              </a:lnSpc>
              <a:spcBef>
                <a:spcPts val="150"/>
              </a:spcBef>
              <a:spcAft>
                <a:spcPts val="150"/>
              </a:spcAft>
              <a:buClr>
                <a:schemeClr val="tx1"/>
              </a:buClr>
              <a:buFont typeface="Arial" panose="020B0604020202020204" pitchFamily="34" charset="0"/>
              <a:buChar char="•"/>
              <a:defRPr lang="en-US" sz="2000" kern="1200" baseline="0">
                <a:solidFill>
                  <a:schemeClr val="tx1"/>
                </a:solidFill>
                <a:latin typeface="+mn-lt"/>
                <a:ea typeface="+mn-ea"/>
                <a:cs typeface="+mn-cs"/>
              </a:defRPr>
            </a:lvl3pPr>
            <a:lvl4pPr marL="613410" indent="-342900" algn="l" defTabSz="685800" rtl="0" eaLnBrk="1" latinLnBrk="0" hangingPunct="1">
              <a:lnSpc>
                <a:spcPct val="110000"/>
              </a:lnSpc>
              <a:spcBef>
                <a:spcPts val="75"/>
              </a:spcBef>
              <a:spcAft>
                <a:spcPts val="75"/>
              </a:spcAft>
              <a:buFont typeface="Arial" panose="020B0604020202020204" pitchFamily="34" charset="0"/>
              <a:buChar char="•"/>
              <a:defRPr lang="en-US" sz="1800" kern="1200" baseline="0">
                <a:solidFill>
                  <a:schemeClr val="tx1"/>
                </a:solidFill>
                <a:latin typeface="+mn-lt"/>
                <a:ea typeface="+mn-ea"/>
                <a:cs typeface="+mn-cs"/>
              </a:defRPr>
            </a:lvl4pPr>
            <a:lvl5pPr marL="0" indent="0" algn="l" defTabSz="685800" rtl="0" eaLnBrk="1" latinLnBrk="0" hangingPunct="1">
              <a:lnSpc>
                <a:spcPct val="100000"/>
              </a:lnSpc>
              <a:spcBef>
                <a:spcPts val="900"/>
              </a:spcBef>
              <a:spcAft>
                <a:spcPts val="450"/>
              </a:spcAft>
              <a:buFont typeface="Arial" panose="020B0604020202020204" pitchFamily="34" charset="0"/>
              <a:buNone/>
              <a:defRPr lang="en-US" sz="1800" kern="1200" baseline="0">
                <a:solidFill>
                  <a:schemeClr val="accent1"/>
                </a:solidFill>
                <a:latin typeface="+mn-lt"/>
                <a:ea typeface="+mn-ea"/>
                <a:cs typeface="+mn-cs"/>
              </a:defRPr>
            </a:lvl5pPr>
            <a:lvl6pPr marL="0" indent="0" algn="l" defTabSz="685800" rtl="0" eaLnBrk="1" latinLnBrk="0" hangingPunct="1">
              <a:spcBef>
                <a:spcPts val="450"/>
              </a:spcBef>
              <a:spcAft>
                <a:spcPts val="225"/>
              </a:spcAft>
              <a:buFont typeface="Arial" panose="020B0604020202020204" pitchFamily="34" charset="0"/>
              <a:buNone/>
              <a:defRPr lang="en-AU" sz="1500" b="1" kern="1200" baseline="0" dirty="0">
                <a:solidFill>
                  <a:schemeClr val="accent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AU" altLang="en-US" smtClean="0"/>
          </a:p>
          <a:p>
            <a:endParaRPr lang="en-AU" altLang="en-US" smtClean="0"/>
          </a:p>
          <a:p>
            <a:pPr marL="0" indent="0">
              <a:buFont typeface="Arial" panose="020B0604020202020204" pitchFamily="34" charset="0"/>
              <a:buNone/>
            </a:pPr>
            <a:r>
              <a:rPr lang="en-AU" altLang="en-US" smtClean="0"/>
              <a:t>Cost of equity (kE) = 0.10 + [(0.10 − 0.08)(1.0) x (1 - 0.3)] = 0.114 or 11.4% </a:t>
            </a:r>
            <a:endParaRPr lang="en-AU" altLang="en-US" smtClean="0"/>
          </a:p>
          <a:p>
            <a:endParaRPr lang="en-AU" altLang="en-US" dirty="0"/>
          </a:p>
        </p:txBody>
      </p:sp>
      <p:pic>
        <p:nvPicPr>
          <p:cNvPr id="6" name="Picture 5" descr="D:\Project\PAU12\PRODUCTION\DSG\Ch15\ch15_1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799" y="3693168"/>
            <a:ext cx="86995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pPr eaLnBrk="1" hangingPunct="1"/>
            <a:r>
              <a:rPr lang="en-US" altLang="en-US">
                <a:ea typeface="ヒラギノ角ゴ Pro W3"/>
                <a:cs typeface="ヒラギノ角ゴ Pro W3"/>
              </a:rPr>
              <a:t>Corporate tax and the WACC (cont.)</a:t>
            </a:r>
            <a:endParaRPr lang="en-US" altLang="en-US">
              <a:ea typeface="ヒラギノ角ゴ Pro W3"/>
              <a:cs typeface="ヒラギノ角ゴ Pro W3"/>
            </a:endParaRPr>
          </a:p>
        </p:txBody>
      </p:sp>
      <p:sp>
        <p:nvSpPr>
          <p:cNvPr id="43011" name="Content Placeholder 2"/>
          <p:cNvSpPr>
            <a:spLocks noGrp="1"/>
          </p:cNvSpPr>
          <p:nvPr>
            <p:ph idx="1"/>
          </p:nvPr>
        </p:nvSpPr>
        <p:spPr/>
        <p:txBody>
          <a:bodyPr rIns="91440"/>
          <a:lstStyle/>
          <a:p>
            <a:pPr eaLnBrk="1" hangingPunct="1"/>
            <a:endParaRPr lang="en-US" altLang="en-US" b="1" dirty="0">
              <a:solidFill>
                <a:srgbClr val="FF0000"/>
              </a:solidFill>
              <a:ea typeface="ヒラギノ角ゴ Pro W3"/>
              <a:cs typeface="ヒラギノ角ゴ Pro W3"/>
            </a:endParaRPr>
          </a:p>
          <a:p>
            <a:pPr eaLnBrk="1" hangingPunct="1"/>
            <a:endParaRPr lang="en-US" altLang="en-US" b="1" dirty="0">
              <a:solidFill>
                <a:srgbClr val="FF0000"/>
              </a:solidFill>
              <a:ea typeface="ヒラギノ角ゴ Pro W3"/>
              <a:cs typeface="ヒラギノ角ゴ Pro W3"/>
            </a:endParaRPr>
          </a:p>
          <a:p>
            <a:pPr eaLnBrk="1" hangingPunct="1"/>
            <a:endParaRPr lang="en-US" altLang="en-US" b="1" dirty="0">
              <a:solidFill>
                <a:srgbClr val="FF0000"/>
              </a:solidFill>
              <a:ea typeface="ヒラギノ角ゴ Pro W3"/>
              <a:cs typeface="ヒラギノ角ゴ Pro W3"/>
            </a:endParaRPr>
          </a:p>
          <a:p>
            <a:pPr eaLnBrk="1" hangingPunct="1"/>
            <a:endParaRPr lang="en-US" altLang="en-US" b="1" dirty="0">
              <a:solidFill>
                <a:srgbClr val="FF0000"/>
              </a:solidFill>
              <a:ea typeface="ヒラギノ角ゴ Pro W3"/>
              <a:cs typeface="ヒラギノ角ゴ Pro W3"/>
            </a:endParaRPr>
          </a:p>
          <a:p>
            <a:pPr eaLnBrk="1" hangingPunct="1">
              <a:buFontTx/>
              <a:buNone/>
            </a:pPr>
            <a:r>
              <a:rPr lang="en-US" altLang="en-US" dirty="0">
                <a:ea typeface="ヒラギノ角ゴ Pro W3"/>
                <a:cs typeface="ヒラギノ角ゴ Pro W3"/>
              </a:rPr>
              <a:t>	</a:t>
            </a:r>
            <a:r>
              <a:rPr lang="en-US" altLang="en-US" i="1" dirty="0" err="1">
                <a:ea typeface="ヒラギノ角ゴ Pro W3"/>
                <a:cs typeface="ヒラギノ角ゴ Pro W3"/>
              </a:rPr>
              <a:t>k</a:t>
            </a:r>
            <a:r>
              <a:rPr lang="en-US" altLang="en-US" i="1" baseline="-25000" dirty="0" err="1">
                <a:ea typeface="ヒラギノ角ゴ Pro W3"/>
                <a:cs typeface="ヒラギノ角ゴ Pro W3"/>
              </a:rPr>
              <a:t>WACC</a:t>
            </a:r>
            <a:r>
              <a:rPr lang="en-US" altLang="en-US" dirty="0">
                <a:ea typeface="ヒラギノ角ゴ Pro W3"/>
                <a:cs typeface="ヒラギノ角ゴ Pro W3"/>
              </a:rPr>
              <a:t> = (0.08(1-0.3) × 0.5) + (0.114 × 0.5)</a:t>
            </a:r>
            <a:endParaRPr lang="en-US" altLang="en-US" dirty="0">
              <a:ea typeface="ヒラギノ角ゴ Pro W3"/>
              <a:cs typeface="ヒラギノ角ゴ Pro W3"/>
            </a:endParaRPr>
          </a:p>
          <a:p>
            <a:pPr eaLnBrk="1" hangingPunct="1"/>
            <a:endParaRPr lang="en-US" altLang="en-US" dirty="0">
              <a:ea typeface="ヒラギノ角ゴ Pro W3"/>
              <a:cs typeface="ヒラギノ角ゴ Pro W3"/>
            </a:endParaRPr>
          </a:p>
          <a:p>
            <a:pPr eaLnBrk="1" hangingPunct="1">
              <a:buFontTx/>
              <a:buNone/>
            </a:pPr>
            <a:r>
              <a:rPr lang="en-US" altLang="en-US" dirty="0">
                <a:ea typeface="ヒラギノ角ゴ Pro W3"/>
                <a:cs typeface="ヒラギノ角ゴ Pro W3"/>
              </a:rPr>
              <a:t>	 </a:t>
            </a:r>
            <a:r>
              <a:rPr lang="en-US" altLang="en-US" i="1" dirty="0" err="1">
                <a:ea typeface="ヒラギノ角ゴ Pro W3"/>
                <a:cs typeface="ヒラギノ角ゴ Pro W3"/>
              </a:rPr>
              <a:t>k</a:t>
            </a:r>
            <a:r>
              <a:rPr lang="en-US" altLang="en-US" i="1" baseline="-25000" dirty="0" err="1">
                <a:ea typeface="ヒラギノ角ゴ Pro W3"/>
                <a:cs typeface="ヒラギノ角ゴ Pro W3"/>
              </a:rPr>
              <a:t>WACC</a:t>
            </a:r>
            <a:r>
              <a:rPr lang="en-US" altLang="en-US" baseline="-25000" dirty="0">
                <a:ea typeface="ヒラギノ角ゴ Pro W3"/>
                <a:cs typeface="ヒラギノ角ゴ Pro W3"/>
              </a:rPr>
              <a:t> </a:t>
            </a:r>
            <a:r>
              <a:rPr lang="en-US" altLang="en-US" dirty="0">
                <a:ea typeface="ヒラギノ角ゴ Pro W3"/>
                <a:cs typeface="ヒラギノ角ゴ Pro W3"/>
              </a:rPr>
              <a:t>= 0.085 or </a:t>
            </a:r>
            <a:r>
              <a:rPr lang="en-US" altLang="en-US" dirty="0">
                <a:solidFill>
                  <a:srgbClr val="290FAB"/>
                </a:solidFill>
                <a:ea typeface="ヒラギノ角ゴ Pro W3"/>
                <a:cs typeface="ヒラギノ角ゴ Pro W3"/>
              </a:rPr>
              <a:t>8.5%</a:t>
            </a:r>
            <a:endParaRPr lang="en-US" altLang="en-US" dirty="0">
              <a:solidFill>
                <a:srgbClr val="290FAB"/>
              </a:solidFill>
              <a:ea typeface="ヒラギノ角ゴ Pro W3"/>
              <a:cs typeface="ヒラギノ角ゴ Pro W3"/>
            </a:endParaRPr>
          </a:p>
        </p:txBody>
      </p:sp>
      <p:pic>
        <p:nvPicPr>
          <p:cNvPr id="43012" name="Picture 5" descr="D:\Project\PAU12\PRODUCTION\DSG\Ch15\ch15_1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1200" y="1870076"/>
            <a:ext cx="84201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pPr eaLnBrk="1" hangingPunct="1"/>
            <a:r>
              <a:rPr lang="en-US" altLang="en-US">
                <a:ea typeface="ヒラギノ角ゴ Pro W3"/>
                <a:cs typeface="ヒラギノ角ゴ Pro W3"/>
              </a:rPr>
              <a:t>Corporate tax and the WACC (cont.)</a:t>
            </a:r>
            <a:endParaRPr lang="en-US" altLang="en-US">
              <a:ea typeface="ヒラギノ角ゴ Pro W3"/>
              <a:cs typeface="ヒラギノ角ゴ Pro W3"/>
            </a:endParaRPr>
          </a:p>
        </p:txBody>
      </p:sp>
      <p:sp>
        <p:nvSpPr>
          <p:cNvPr id="44035" name="Content Placeholder 2"/>
          <p:cNvSpPr>
            <a:spLocks noGrp="1"/>
          </p:cNvSpPr>
          <p:nvPr>
            <p:ph idx="1"/>
          </p:nvPr>
        </p:nvSpPr>
        <p:spPr/>
        <p:txBody>
          <a:bodyPr rIns="91440">
            <a:normAutofit/>
          </a:bodyPr>
          <a:lstStyle/>
          <a:p>
            <a:pPr eaLnBrk="1" hangingPunct="1"/>
            <a:r>
              <a:rPr lang="en-US" altLang="en-US">
                <a:ea typeface="ヒラギノ角ゴ Pro W3"/>
                <a:cs typeface="ヒラギノ角ゴ Pro W3"/>
              </a:rPr>
              <a:t>Clearly, the implication of the tax deductibility of interest expense and a classical tax system, for capital-structure policy, favours the use of debt over equity. </a:t>
            </a:r>
            <a:endParaRPr lang="en-US" altLang="en-US">
              <a:ea typeface="ヒラギノ角ゴ Pro W3"/>
              <a:cs typeface="ヒラギノ角ゴ Pro W3"/>
            </a:endParaRPr>
          </a:p>
          <a:p>
            <a:pPr eaLnBrk="1" hangingPunct="1"/>
            <a:r>
              <a:rPr lang="en-US" altLang="en-US">
                <a:ea typeface="ヒラギノ角ゴ Pro W3"/>
                <a:cs typeface="ヒラギノ角ゴ Pro W3"/>
              </a:rPr>
              <a:t>The logical extension of this is that the more debt there is in the capital structure, the greater the wealth of shareholders, and one could argue that a firm should aim for 99.9% debt. </a:t>
            </a:r>
            <a:endParaRPr lang="en-US" altLang="en-US">
              <a:ea typeface="ヒラギノ角ゴ Pro W3"/>
              <a:cs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The cost of equity and WACC with tax-deductible interest expense (classical tax system)</a:t>
            </a:r>
            <a:endParaRPr lang="en-US" altLang="en-US" dirty="0"/>
          </a:p>
        </p:txBody>
      </p:sp>
      <p:sp>
        <p:nvSpPr>
          <p:cNvPr id="7" name="Content Placeholder 6"/>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AU"/>
              <a:t>FINM7409</a:t>
            </a:r>
            <a:endParaRPr lang="en-AU" dirty="0"/>
          </a:p>
        </p:txBody>
      </p:sp>
      <p:pic>
        <p:nvPicPr>
          <p:cNvPr id="45059" name="Picture 4" descr="D:\Project\PAU12\PRODUCTION\DSG\Ch15\ch15_1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2027238"/>
            <a:ext cx="85979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altLang="en-US" dirty="0">
                <a:ea typeface="ヒラギノ角ゴ Pro W3" charset="-128"/>
              </a:rPr>
              <a:t>A template for calculating WACC</a:t>
            </a:r>
            <a:endParaRPr lang="en-US" altLang="en-US" dirty="0">
              <a:solidFill>
                <a:srgbClr val="FF0000"/>
              </a:solidFill>
              <a:ea typeface="ヒラギノ角ゴ Pro W3" charset="-128"/>
            </a:endParaRPr>
          </a:p>
        </p:txBody>
      </p:sp>
      <p:pic>
        <p:nvPicPr>
          <p:cNvPr id="15363" name="Picture 5" descr="D:\Project\PAU12\PRODUCTION\DSG\Ch14\ch14_0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88499" y="1772816"/>
            <a:ext cx="541500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a:t>The cost of equity and WACC with tax-deductible interest expense (classical tax system) (cont.)</a:t>
            </a:r>
            <a:endParaRPr lang="en-US" altLang="en-US" dirty="0"/>
          </a:p>
        </p:txBody>
      </p:sp>
      <p:sp>
        <p:nvSpPr>
          <p:cNvPr id="7" name="Content Placeholder 6"/>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AU"/>
              <a:t>FINM7409</a:t>
            </a:r>
            <a:endParaRPr lang="en-AU" dirty="0"/>
          </a:p>
        </p:txBody>
      </p:sp>
      <p:pic>
        <p:nvPicPr>
          <p:cNvPr id="46083" name="Picture 4" descr="D:\Project\PAU12\PRODUCTION\DSG\Ch15\ch15_1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15680" y="2081432"/>
            <a:ext cx="6182072" cy="422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a:t>Bankruptcy and financial-distress costs</a:t>
            </a:r>
            <a:endParaRPr lang="en-US" altLang="en-US" dirty="0"/>
          </a:p>
        </p:txBody>
      </p:sp>
      <p:sp>
        <p:nvSpPr>
          <p:cNvPr id="50179" name="Content Placeholder 2"/>
          <p:cNvSpPr>
            <a:spLocks noGrp="1"/>
          </p:cNvSpPr>
          <p:nvPr>
            <p:ph idx="1"/>
          </p:nvPr>
        </p:nvSpPr>
        <p:spPr/>
        <p:txBody>
          <a:bodyPr/>
          <a:lstStyle/>
          <a:p>
            <a:pPr marL="0" indent="0">
              <a:buNone/>
            </a:pPr>
            <a:r>
              <a:rPr lang="en-US" altLang="en-US" dirty="0"/>
              <a:t>Even though debt provides valuable tax savings, a firm cannot keep on increasing debt. If the firm</a:t>
            </a:r>
            <a:r>
              <a:rPr lang="en-US" altLang="ja-JP" dirty="0"/>
              <a:t>'</a:t>
            </a:r>
            <a:r>
              <a:rPr lang="en-US" altLang="en-US" dirty="0"/>
              <a:t>s debt obligations (i.e. interest expense) exceed its ability to generate cash, it will need to work out a deal with its bankers or bondholders to restructure its debt, or it may be forced into bankruptcy.  In either case, a failure to meet its debt obligations can generate substantial costs to the firm, referred to as financial distress costs.</a:t>
            </a:r>
            <a:endParaRPr lang="en-US" altLang="en-US" dirty="0"/>
          </a:p>
          <a:p>
            <a:endParaRPr lang="en-US" altLang="en-US"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a:t>Leverage and the probability of default</a:t>
            </a:r>
            <a:endParaRPr lang="en-US" altLang="en-US" dirty="0"/>
          </a:p>
        </p:txBody>
      </p:sp>
      <p:sp>
        <p:nvSpPr>
          <p:cNvPr id="7" name="Content Placeholder 6"/>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AU"/>
              <a:t>FINM7409</a:t>
            </a:r>
            <a:endParaRPr lang="en-AU" dirty="0"/>
          </a:p>
        </p:txBody>
      </p:sp>
      <p:pic>
        <p:nvPicPr>
          <p:cNvPr id="51203" name="Picture 5" descr="D:\Project\PAU12\PRODUCTION\DSG\Ch15\ch15_1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82776" y="1726778"/>
            <a:ext cx="848042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a:t>Leverage and the probability of default (cont.)</a:t>
            </a:r>
            <a:endParaRPr lang="en-US" altLang="en-US" dirty="0"/>
          </a:p>
        </p:txBody>
      </p:sp>
      <p:sp>
        <p:nvSpPr>
          <p:cNvPr id="7" name="Content Placeholder 6"/>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AU"/>
              <a:t>FINM7409</a:t>
            </a:r>
            <a:endParaRPr lang="en-AU" dirty="0"/>
          </a:p>
        </p:txBody>
      </p:sp>
      <p:pic>
        <p:nvPicPr>
          <p:cNvPr id="52227" name="Picture 4" descr="D:\Project\PAU12\PRODUCTION\DSG\Ch15\ch15_1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3481" y="1667676"/>
            <a:ext cx="734503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pPr eaLnBrk="1" hangingPunct="1"/>
            <a:r>
              <a:rPr lang="en-US" altLang="en-US" dirty="0">
                <a:ea typeface="ヒラギノ角ゴ Pro W3"/>
                <a:cs typeface="ヒラギノ角ゴ Pro W3"/>
              </a:rPr>
              <a:t>The trade-off theory and the optimal capital structure</a:t>
            </a:r>
            <a:endParaRPr lang="en-US" altLang="en-US" dirty="0">
              <a:ea typeface="ヒラギノ角ゴ Pro W3"/>
              <a:cs typeface="ヒラギノ角ゴ Pro W3"/>
            </a:endParaRPr>
          </a:p>
        </p:txBody>
      </p:sp>
      <p:sp>
        <p:nvSpPr>
          <p:cNvPr id="53251" name="Content Placeholder 2"/>
          <p:cNvSpPr>
            <a:spLocks noGrp="1"/>
          </p:cNvSpPr>
          <p:nvPr>
            <p:ph idx="1"/>
          </p:nvPr>
        </p:nvSpPr>
        <p:spPr/>
        <p:txBody>
          <a:bodyPr rIns="91440">
            <a:normAutofit/>
          </a:bodyPr>
          <a:lstStyle/>
          <a:p>
            <a:pPr marL="0" indent="0">
              <a:buNone/>
            </a:pPr>
            <a:r>
              <a:rPr lang="en-US" altLang="en-US" dirty="0">
                <a:ea typeface="ヒラギノ角ゴ Pro W3"/>
                <a:cs typeface="ヒラギノ角ゴ Pro W3"/>
              </a:rPr>
              <a:t>Thus two factors can have material impact on the role of capital structure in determining firm value. Firms must trade off the pluses and minuses of both these factors:</a:t>
            </a:r>
            <a:endParaRPr lang="en-US" altLang="en-US" dirty="0">
              <a:ea typeface="ヒラギノ角ゴ Pro W3"/>
              <a:cs typeface="ヒラギノ角ゴ Pro W3"/>
            </a:endParaRPr>
          </a:p>
          <a:p>
            <a:pPr marL="0" indent="0">
              <a:buNone/>
            </a:pPr>
            <a:endParaRPr lang="en-US" altLang="en-US" dirty="0">
              <a:ea typeface="ヒラギノ角ゴ Pro W3"/>
              <a:cs typeface="ヒラギノ角ゴ Pro W3"/>
            </a:endParaRPr>
          </a:p>
          <a:p>
            <a:pPr lvl="1" eaLnBrk="1" hangingPunct="1"/>
            <a:r>
              <a:rPr lang="en-US" altLang="en-US" dirty="0">
                <a:ea typeface="ヒラギノ角ゴ Pro W3"/>
              </a:rPr>
              <a:t>Interest expense is tax deductible.</a:t>
            </a:r>
            <a:endParaRPr lang="en-US" altLang="en-US" dirty="0">
              <a:ea typeface="ヒラギノ角ゴ Pro W3"/>
            </a:endParaRPr>
          </a:p>
          <a:p>
            <a:pPr lvl="1" eaLnBrk="1" hangingPunct="1"/>
            <a:endParaRPr lang="en-US" altLang="en-US" dirty="0">
              <a:ea typeface="ヒラギノ角ゴ Pro W3"/>
            </a:endParaRPr>
          </a:p>
          <a:p>
            <a:pPr lvl="1" eaLnBrk="1" hangingPunct="1"/>
            <a:r>
              <a:rPr lang="en-US" altLang="en-US" dirty="0">
                <a:ea typeface="ヒラギノ角ゴ Pro W3"/>
              </a:rPr>
              <a:t>Debt makes it more likely that firms will experience financial-distress costs.</a:t>
            </a:r>
            <a:endParaRPr lang="en-US" altLang="en-US" dirty="0">
              <a:ea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pPr eaLnBrk="1" hangingPunct="1"/>
            <a:r>
              <a:rPr lang="en-US" altLang="en-US" dirty="0">
                <a:ea typeface="ヒラギノ角ゴ Pro W3"/>
                <a:cs typeface="ヒラギノ角ゴ Pro W3"/>
              </a:rPr>
              <a:t>The cost of capital and the trade-off theory</a:t>
            </a:r>
            <a:endParaRPr lang="en-US" altLang="en-US" dirty="0">
              <a:solidFill>
                <a:srgbClr val="FF0000"/>
              </a:solidFill>
              <a:ea typeface="ヒラギノ角ゴ Pro W3"/>
              <a:cs typeface="ヒラギノ角ゴ Pro W3"/>
            </a:endParaRPr>
          </a:p>
        </p:txBody>
      </p:sp>
      <p:sp>
        <p:nvSpPr>
          <p:cNvPr id="3" name="Content Placeholder 2"/>
          <p:cNvSpPr>
            <a:spLocks noGrp="1"/>
          </p:cNvSpPr>
          <p:nvPr>
            <p:ph idx="1"/>
          </p:nvPr>
        </p:nvSpPr>
        <p:spPr/>
        <p:txBody>
          <a:bodyPr/>
          <a:lstStyle/>
          <a:p>
            <a:endParaRPr lang="en-US"/>
          </a:p>
        </p:txBody>
      </p:sp>
      <p:pic>
        <p:nvPicPr>
          <p:cNvPr id="54275" name="Picture 4" descr="D:\Project\PAU12\PRODUCTION\DSG\Ch15\ch15_2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1654894"/>
            <a:ext cx="87630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pPr eaLnBrk="1" hangingPunct="1"/>
            <a:r>
              <a:rPr lang="en-US" altLang="en-US">
                <a:ea typeface="ヒラギノ角ゴ Pro W3"/>
                <a:cs typeface="ヒラギノ角ゴ Pro W3"/>
              </a:rPr>
              <a:t>Capital structure decisions and agency costs</a:t>
            </a:r>
            <a:endParaRPr lang="en-US" altLang="en-US">
              <a:ea typeface="ヒラギノ角ゴ Pro W3"/>
              <a:cs typeface="ヒラギノ角ゴ Pro W3"/>
            </a:endParaRPr>
          </a:p>
        </p:txBody>
      </p:sp>
      <p:sp>
        <p:nvSpPr>
          <p:cNvPr id="55299" name="Content Placeholder 2"/>
          <p:cNvSpPr>
            <a:spLocks noGrp="1"/>
          </p:cNvSpPr>
          <p:nvPr>
            <p:ph idx="1"/>
          </p:nvPr>
        </p:nvSpPr>
        <p:spPr/>
        <p:txBody>
          <a:bodyPr rIns="91440">
            <a:normAutofit/>
          </a:bodyPr>
          <a:lstStyle/>
          <a:p>
            <a:pPr marL="0" indent="0">
              <a:buNone/>
            </a:pPr>
            <a:r>
              <a:rPr lang="en-US" altLang="en-US">
                <a:ea typeface="ヒラギノ角ゴ Pro W3"/>
                <a:cs typeface="ヒラギノ角ゴ Pro W3"/>
              </a:rPr>
              <a:t>Debt financing can help reduce </a:t>
            </a:r>
            <a:r>
              <a:rPr lang="en-US" altLang="en-US" b="1">
                <a:ea typeface="ヒラギノ角ゴ Pro W3"/>
                <a:cs typeface="ヒラギノ角ゴ Pro W3"/>
              </a:rPr>
              <a:t>agency costs</a:t>
            </a:r>
            <a:r>
              <a:rPr lang="en-US" altLang="en-US">
                <a:ea typeface="ヒラギノ角ゴ Pro W3"/>
                <a:cs typeface="ヒラギノ角ゴ Pro W3"/>
              </a:rPr>
              <a:t>, which are incurred when managers owning only a small fraction of the firm’s shares make decisions that are not in the best interests of shareholders. </a:t>
            </a:r>
            <a:endParaRPr lang="en-US" altLang="en-US">
              <a:ea typeface="ヒラギノ角ゴ Pro W3"/>
              <a:cs typeface="ヒラギノ角ゴ Pro W3"/>
            </a:endParaRPr>
          </a:p>
          <a:p>
            <a:pPr marL="0" indent="0">
              <a:buNone/>
            </a:pPr>
            <a:r>
              <a:rPr lang="en-US" altLang="en-US">
                <a:ea typeface="ヒラギノ角ゴ Pro W3"/>
                <a:cs typeface="ヒラギノ角ゴ Pro W3"/>
              </a:rPr>
              <a:t>For example, debt financing by increasing fixed dollar obligations will reduce the firm's discretionary control over cash and thus reduce wasteful spending.</a:t>
            </a:r>
            <a:endParaRPr lang="en-US" altLang="en-US">
              <a:ea typeface="ヒラギノ角ゴ Pro W3"/>
              <a:cs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a:ea typeface="ヒラギノ角ゴ Pro W3"/>
                <a:cs typeface="ヒラギノ角ゴ Pro W3"/>
              </a:rPr>
              <a:t>Managerial implications</a:t>
            </a:r>
            <a:endParaRPr lang="en-US" altLang="en-US">
              <a:ea typeface="ヒラギノ角ゴ Pro W3"/>
              <a:cs typeface="ヒラギノ角ゴ Pro W3"/>
            </a:endParaRPr>
          </a:p>
        </p:txBody>
      </p:sp>
      <p:sp>
        <p:nvSpPr>
          <p:cNvPr id="58371" name="Content Placeholder 2"/>
          <p:cNvSpPr>
            <a:spLocks noGrp="1"/>
          </p:cNvSpPr>
          <p:nvPr>
            <p:ph idx="1"/>
          </p:nvPr>
        </p:nvSpPr>
        <p:spPr/>
        <p:txBody>
          <a:bodyPr rIns="91440"/>
          <a:lstStyle/>
          <a:p>
            <a:pPr marL="514350" indent="-514350">
              <a:buFont typeface="Perpetua" pitchFamily="18" charset="0"/>
              <a:buAutoNum type="arabicPeriod"/>
            </a:pPr>
            <a:r>
              <a:rPr lang="en-US" altLang="en-US">
                <a:ea typeface="ヒラギノ角ゴ Pro W3"/>
                <a:cs typeface="ヒラギノ角ゴ Pro W3"/>
              </a:rPr>
              <a:t>Higher levels of debt can benefit the firm due to tax savings and the potential to reduce agency costs.</a:t>
            </a:r>
            <a:endParaRPr lang="en-US" altLang="en-US">
              <a:ea typeface="ヒラギノ角ゴ Pro W3"/>
              <a:cs typeface="ヒラギノ角ゴ Pro W3"/>
            </a:endParaRPr>
          </a:p>
          <a:p>
            <a:pPr marL="514350" indent="-514350">
              <a:buFont typeface="Perpetua" pitchFamily="18" charset="0"/>
              <a:buAutoNum type="arabicPeriod"/>
            </a:pPr>
            <a:endParaRPr lang="en-US" altLang="en-US">
              <a:ea typeface="ヒラギノ角ゴ Pro W3"/>
              <a:cs typeface="ヒラギノ角ゴ Pro W3"/>
            </a:endParaRPr>
          </a:p>
          <a:p>
            <a:pPr marL="514350" indent="-514350">
              <a:buFont typeface="Perpetua" pitchFamily="18" charset="0"/>
              <a:buAutoNum type="arabicPeriod"/>
            </a:pPr>
            <a:r>
              <a:rPr lang="en-US" altLang="en-US">
                <a:ea typeface="ヒラギノ角ゴ Pro W3"/>
                <a:cs typeface="ヒラギノ角ゴ Pro W3"/>
              </a:rPr>
              <a:t>Higher levels of debt increase the probability of financial distress costs and offset the tax and agency cost benefits of debt.</a:t>
            </a:r>
            <a:endParaRPr lang="en-US" altLang="en-US">
              <a:ea typeface="ヒラギノ角ゴ Pro W3"/>
              <a:cs typeface="ヒラギノ角ゴ Pro W3"/>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pPr eaLnBrk="1" hangingPunct="1"/>
            <a:r>
              <a:rPr lang="en-US" altLang="en-US" dirty="0">
                <a:ea typeface="ヒラギノ角ゴ Pro W3"/>
                <a:cs typeface="ヒラギノ角ゴ Pro W3"/>
              </a:rPr>
              <a:t>Capital structure and firm value with tax, agency costs and financial-distress costs</a:t>
            </a:r>
            <a:endParaRPr lang="en-US" altLang="en-US" dirty="0">
              <a:solidFill>
                <a:srgbClr val="FF0000"/>
              </a:solidFill>
              <a:ea typeface="ヒラギノ角ゴ Pro W3"/>
              <a:cs typeface="ヒラギノ角ゴ Pro W3"/>
            </a:endParaRPr>
          </a:p>
        </p:txBody>
      </p:sp>
      <p:sp>
        <p:nvSpPr>
          <p:cNvPr id="3" name="Content Placeholder 2"/>
          <p:cNvSpPr>
            <a:spLocks noGrp="1"/>
          </p:cNvSpPr>
          <p:nvPr>
            <p:ph idx="1"/>
          </p:nvPr>
        </p:nvSpPr>
        <p:spPr/>
        <p:txBody>
          <a:bodyPr/>
          <a:lstStyle/>
          <a:p>
            <a:endParaRPr lang="en-US"/>
          </a:p>
        </p:txBody>
      </p:sp>
      <p:pic>
        <p:nvPicPr>
          <p:cNvPr id="59395" name="Picture 4" descr="D:\Project\PAU12\PRODUCTION\DSG\Ch15\ch15_2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2057401"/>
            <a:ext cx="869950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a:t>Why do capital structures differ across industries?</a:t>
            </a:r>
            <a:endParaRPr lang="en-US" altLang="en-US"/>
          </a:p>
        </p:txBody>
      </p:sp>
      <p:sp>
        <p:nvSpPr>
          <p:cNvPr id="61443" name="Content Placeholder 2"/>
          <p:cNvSpPr>
            <a:spLocks noGrp="1"/>
          </p:cNvSpPr>
          <p:nvPr>
            <p:ph idx="1"/>
          </p:nvPr>
        </p:nvSpPr>
        <p:spPr/>
        <p:txBody>
          <a:bodyPr/>
          <a:lstStyle/>
          <a:p>
            <a:r>
              <a:rPr lang="en-US" altLang="en-US"/>
              <a:t>Firms in some industries (such as utilities) tend to generate relatively more taxable income and can benefit more from tax savings on debt.</a:t>
            </a:r>
            <a:endParaRPr lang="en-US" altLang="en-US"/>
          </a:p>
          <a:p>
            <a:endParaRPr lang="en-US" altLang="en-US"/>
          </a:p>
          <a:p>
            <a:r>
              <a:rPr lang="en-US" altLang="en-US"/>
              <a:t>Financial distress can be fatal for some companies (like computer and software firms), as consumers will be very reluctant to buy the product if there is a possibility of bankruptcy. Thus such firms will tend to have lower levels of debt. </a:t>
            </a:r>
            <a:endParaRPr lang="en-US" altLang="en-US"/>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uq theme 2">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uq theme 2</Template>
  <TotalTime>0</TotalTime>
  <Words>23955</Words>
  <Application>WPS 演示</Application>
  <PresentationFormat>Widescreen</PresentationFormat>
  <Paragraphs>702</Paragraphs>
  <Slides>102</Slides>
  <Notes>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102</vt:i4>
      </vt:variant>
    </vt:vector>
  </HeadingPairs>
  <TitlesOfParts>
    <vt:vector size="122" baseType="lpstr">
      <vt:lpstr>Arial</vt:lpstr>
      <vt:lpstr>宋体</vt:lpstr>
      <vt:lpstr>Wingdings</vt:lpstr>
      <vt:lpstr>Verdana</vt:lpstr>
      <vt:lpstr>ヒラギノ角ゴ Pro W3</vt:lpstr>
      <vt:lpstr>Yu Gothic</vt:lpstr>
      <vt:lpstr>Perpetua</vt:lpstr>
      <vt:lpstr>微软雅黑</vt:lpstr>
      <vt:lpstr>Arial Unicode MS</vt:lpstr>
      <vt:lpstr>Calibri</vt:lpstr>
      <vt:lpstr>Wingdings 3</vt:lpstr>
      <vt:lpstr>Verdana</vt:lpstr>
      <vt:lpstr>Wingdings 2</vt:lpstr>
      <vt:lpstr>Tahoma</vt:lpstr>
      <vt:lpstr>MS PGothic</vt:lpstr>
      <vt:lpstr>ヒラギノ角ゴ Pro W3</vt:lpstr>
      <vt:lpstr>AMGDT</vt:lpstr>
      <vt:lpstr>Symbol</vt:lpstr>
      <vt:lpstr>Wingdings</vt:lpstr>
      <vt:lpstr>uq theme 2</vt:lpstr>
      <vt:lpstr>FINM 7409 Financial Management for Decision Makers</vt:lpstr>
      <vt:lpstr>THE COST OF CAPITAL: AN OVERVIEW</vt:lpstr>
      <vt:lpstr>Learning objectives</vt:lpstr>
      <vt:lpstr>The cost of capital: An overview</vt:lpstr>
      <vt:lpstr>The cost of capital: An overview</vt:lpstr>
      <vt:lpstr>The cost of capital: An overview (cont.)</vt:lpstr>
      <vt:lpstr>The cost of capital: An overview (cont.)</vt:lpstr>
      <vt:lpstr>WACC equation</vt:lpstr>
      <vt:lpstr>A template for calculating WACC</vt:lpstr>
      <vt:lpstr>Three-step procedure for estimating the firm’s WACC</vt:lpstr>
      <vt:lpstr>Three-step procedure for estimating the firm’s WACC (cont.)</vt:lpstr>
      <vt:lpstr>DETERMINING THE FIRM’S CAPITAL-STRUCTURE WEIGHTS</vt:lpstr>
      <vt:lpstr>Determining the firm’s capital structure weights</vt:lpstr>
      <vt:lpstr>Determining the firm’s capital structure weights (cont.)</vt:lpstr>
      <vt:lpstr>Determining the firm’s capital structure weights (cont.)</vt:lpstr>
      <vt:lpstr>CHECKPOINT: CHECK YOURSELF</vt:lpstr>
      <vt:lpstr>The problem</vt:lpstr>
      <vt:lpstr>The problem (cont.)</vt:lpstr>
      <vt:lpstr>Step 1: Picture the problem </vt:lpstr>
      <vt:lpstr>Step 1: Picture the problem (cont.)</vt:lpstr>
      <vt:lpstr>Step 1: Picture the problem (cont.)</vt:lpstr>
      <vt:lpstr>Step 1: Picture the problem (cont.)</vt:lpstr>
      <vt:lpstr>Step 2: Decide on a solution strategy</vt:lpstr>
      <vt:lpstr>Step 2: Decide on a solution strategy (cont.)</vt:lpstr>
      <vt:lpstr>Step 3: Solve</vt:lpstr>
      <vt:lpstr>Step 4: Analyse</vt:lpstr>
      <vt:lpstr>Estimating the Cost of Individual Sources of Capital</vt:lpstr>
      <vt:lpstr>The cost of debt</vt:lpstr>
      <vt:lpstr>The cost of debt (cont.)</vt:lpstr>
      <vt:lpstr>The cost of debt (cont.)</vt:lpstr>
      <vt:lpstr>The cost of debt (cont.)</vt:lpstr>
      <vt:lpstr>A guide to corporate bond ratings</vt:lpstr>
      <vt:lpstr>Corporate bond yields: Default ratings and term to maturity</vt:lpstr>
      <vt:lpstr>The cost of preference shares</vt:lpstr>
      <vt:lpstr>The cost of preference shares (cont.)</vt:lpstr>
      <vt:lpstr>The cost of ordinary shares</vt:lpstr>
      <vt:lpstr>The cost of ordinary shares (cont.)</vt:lpstr>
      <vt:lpstr>The dividend growth model: Discounted cash flow approach</vt:lpstr>
      <vt:lpstr>The dividend growth model: Discounted cash flow approach (cont.) </vt:lpstr>
      <vt:lpstr>CHECKPOINT : CHECK YOURSELF</vt:lpstr>
      <vt:lpstr>The problem</vt:lpstr>
      <vt:lpstr>Step 1: Picture the problem</vt:lpstr>
      <vt:lpstr>Step 1: Picture the problem (cont.)</vt:lpstr>
      <vt:lpstr>Step 1: Picture the problem (cont.)</vt:lpstr>
      <vt:lpstr>Step 2: Decide on a solution strategy</vt:lpstr>
      <vt:lpstr>Step 3: Solve</vt:lpstr>
      <vt:lpstr>Step 4: Analyse</vt:lpstr>
      <vt:lpstr>Estimating the rate of growth, g</vt:lpstr>
      <vt:lpstr>Estimating the rate of growth, g (cont.)</vt:lpstr>
      <vt:lpstr>Pros and cons of the dividend growth model approach</vt:lpstr>
      <vt:lpstr>The capital asset pricing model</vt:lpstr>
      <vt:lpstr>The capital asset pricing model (cont.)</vt:lpstr>
      <vt:lpstr>Advantages and disadvantages of the CAPM approach</vt:lpstr>
      <vt:lpstr>CHECKPOINT : CHECK YOURSELF</vt:lpstr>
      <vt:lpstr>Step 1: Picture the problem</vt:lpstr>
      <vt:lpstr>Step 1: Picture the problem (cont.)</vt:lpstr>
      <vt:lpstr>Step 1: Picture the problem (cont.)</vt:lpstr>
      <vt:lpstr>Step 2: Decide on a solution strategy</vt:lpstr>
      <vt:lpstr>Step 3: Solve</vt:lpstr>
      <vt:lpstr>Step 4: Analyse</vt:lpstr>
      <vt:lpstr>SUMMING UP:  CALCULATING THE FIRM’S WACC</vt:lpstr>
      <vt:lpstr>Summing Up: Calculating the firm’s WACC </vt:lpstr>
      <vt:lpstr>CAPITAL STRUCTURE</vt:lpstr>
      <vt:lpstr>Learning objectives</vt:lpstr>
      <vt:lpstr>A glance at capital-structure choices in practice</vt:lpstr>
      <vt:lpstr>Financial leverage</vt:lpstr>
      <vt:lpstr>How do firms in different industries finance their assets?</vt:lpstr>
      <vt:lpstr>A first look at the Modigliani and Miller Capital Structure Theorem</vt:lpstr>
      <vt:lpstr>A first look at the Modigliani and Miller Capital Structure Theorem (cont.)</vt:lpstr>
      <vt:lpstr>Assumption 1: Cash distributions to bondholders and shareholders are not affected by financial leverage</vt:lpstr>
      <vt:lpstr>A first look at the Modigliani and Miller Capital Structure Theorem (cont.)</vt:lpstr>
      <vt:lpstr>Capital structure, the cost of equity and the weighted average cost of capital</vt:lpstr>
      <vt:lpstr>Capital structure, the cost of equity and the weighted average cost of capital (cont.)</vt:lpstr>
      <vt:lpstr>Cost of capital and capital structure: M&amp;M theorem (cont.)</vt:lpstr>
      <vt:lpstr>Capital structure, the cost of equity, and the weighted average cost of capital (cont.)</vt:lpstr>
      <vt:lpstr>Cost of capital and capital structure: M&amp;M theorem</vt:lpstr>
      <vt:lpstr>Why capital structure matters in reality</vt:lpstr>
      <vt:lpstr>Violations of Assumption 2</vt:lpstr>
      <vt:lpstr>Violations of Assumption 1</vt:lpstr>
      <vt:lpstr>Violations of Assumption 1 (cont.)</vt:lpstr>
      <vt:lpstr>Corporate tax and capital structure: Classical tax system (cont.)</vt:lpstr>
      <vt:lpstr>Corporate tax and capital structure: Classical tax system (cont.)</vt:lpstr>
      <vt:lpstr>Corporate tax and capital structure: Classical tax system(cont.)</vt:lpstr>
      <vt:lpstr>Corporate taxes and capital structure (cont.)</vt:lpstr>
      <vt:lpstr>Corporate tax and the WACC</vt:lpstr>
      <vt:lpstr>Corporate taxes and the WACC (cont.)</vt:lpstr>
      <vt:lpstr>Corporate tax and the WACC (cont.)</vt:lpstr>
      <vt:lpstr>Corporate tax and the WACC (cont.)</vt:lpstr>
      <vt:lpstr>The cost of equity and WACC with tax-deductible interest expense (classical tax system)</vt:lpstr>
      <vt:lpstr>The cost of equity and WACC with tax-deductible interest expense (classical tax system) (cont.)</vt:lpstr>
      <vt:lpstr>Bankruptcy and financial-distress costs</vt:lpstr>
      <vt:lpstr>Leverage and the probability of default</vt:lpstr>
      <vt:lpstr>Leverage and the probability of default (cont.)</vt:lpstr>
      <vt:lpstr>The trade-off theory and the optimal capital structure</vt:lpstr>
      <vt:lpstr>The cost of capital and the trade-off theory</vt:lpstr>
      <vt:lpstr>Capital structure decisions and agency costs</vt:lpstr>
      <vt:lpstr>Managerial implications</vt:lpstr>
      <vt:lpstr>Capital structure and firm value with tax, agency costs and financial-distress costs</vt:lpstr>
      <vt:lpstr>Why do capital structures differ across industries?</vt:lpstr>
      <vt:lpstr>Survey evidence: Factors that influence CFO debt policy</vt:lpstr>
      <vt:lpstr>CFO opinions regarding factors that influence corporate debt use</vt:lpstr>
      <vt:lpstr>Capital structures around the world</vt:lpstr>
    </vt:vector>
  </TitlesOfParts>
  <LinksUpToDate>false</LinksUpToDate>
  <SharedDoc>false</SharedDoc>
  <HyperlinksChanged>false</HyperlinksChanged>
  <AppVersion>14.0000</AppVersion>
  <Pages>57</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Valuation of Bonds</dc:title>
  <dc:creator>Fuqua School of Business</dc:creator>
  <dc:subject>Valuation of Bonds and Stocks</dc:subject>
  <cp:lastModifiedBy>user</cp:lastModifiedBy>
  <cp:revision>216</cp:revision>
  <cp:lastPrinted>1996-10-24T13:51:00Z</cp:lastPrinted>
  <dcterms:created xsi:type="dcterms:W3CDTF">1996-10-21T11:45:00Z</dcterms:created>
  <dcterms:modified xsi:type="dcterms:W3CDTF">2021-06-12T14:54:00Z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1106DE7B4B064E688971C669B343CFD5</vt:lpwstr>
  </property>
  <property fmtid="{D5CDD505-2E9C-101B-9397-08002B2CF9AE}" pid="3" name="KSOProductBuildVer">
    <vt:lpwstr>2052-11.1.0.10577</vt:lpwstr>
  </property>
</Properties>
</file>